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  <p:sldMasterId id="2147483673" r:id="rId2"/>
    <p:sldMasterId id="2147483690" r:id="rId3"/>
  </p:sldMasterIdLst>
  <p:notesMasterIdLst>
    <p:notesMasterId r:id="rId20"/>
  </p:notesMasterIdLst>
  <p:sldIdLst>
    <p:sldId id="378" r:id="rId4"/>
    <p:sldId id="377" r:id="rId5"/>
    <p:sldId id="357" r:id="rId6"/>
    <p:sldId id="337" r:id="rId7"/>
    <p:sldId id="340" r:id="rId8"/>
    <p:sldId id="379" r:id="rId9"/>
    <p:sldId id="375" r:id="rId10"/>
    <p:sldId id="372" r:id="rId11"/>
    <p:sldId id="373" r:id="rId12"/>
    <p:sldId id="374" r:id="rId13"/>
    <p:sldId id="260" r:id="rId14"/>
    <p:sldId id="259" r:id="rId15"/>
    <p:sldId id="366" r:id="rId16"/>
    <p:sldId id="365" r:id="rId17"/>
    <p:sldId id="367" r:id="rId18"/>
    <p:sldId id="3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1F7"/>
    <a:srgbClr val="64A8AC"/>
    <a:srgbClr val="FFFF99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סגנון ערכת נושא 2 - הדגשה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59" autoAdjust="0"/>
    <p:restoredTop sz="96408" autoAdjust="0"/>
  </p:normalViewPr>
  <p:slideViewPr>
    <p:cSldViewPr snapToGrid="0" showGuides="1">
      <p:cViewPr varScale="1">
        <p:scale>
          <a:sx n="108" d="100"/>
          <a:sy n="108" d="100"/>
        </p:scale>
        <p:origin x="126" y="18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B58BAD-C38F-4A87-9218-E4A34824D32F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2D8AB28D-54CD-4546-851F-97A85D89CFCD}"/>
              </a:ext>
            </a:extLst>
          </p:cNvPr>
          <p:cNvSpPr/>
          <p:nvPr userDrawn="1"/>
        </p:nvSpPr>
        <p:spPr>
          <a:xfrm>
            <a:off x="519549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1FFAB661-6257-4062-925E-87FB3C723753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5ABB5A94-2320-44B0-85DB-F71B8A97597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0">
              <a:extLst>
                <a:ext uri="{FF2B5EF4-FFF2-40B4-BE49-F238E27FC236}">
                  <a16:creationId xmlns:a16="http://schemas.microsoft.com/office/drawing/2014/main" id="{CF10A6F1-2574-4D9F-BEB0-45679F6509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id="{CB9D992E-44CA-44C7-9E27-A0083F7BBD2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0">
              <a:extLst>
                <a:ext uri="{FF2B5EF4-FFF2-40B4-BE49-F238E27FC236}">
                  <a16:creationId xmlns:a16="http://schemas.microsoft.com/office/drawing/2014/main" id="{D2C6D3F0-DD75-4F06-AAF2-C7AC477BDEA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A9B4C5FA-1A26-498B-A490-D3C7E7EBED4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550E3C28-BD1F-474F-9FFE-65EECB1C3B7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7">
                <a:extLst>
                  <a:ext uri="{FF2B5EF4-FFF2-40B4-BE49-F238E27FC236}">
                    <a16:creationId xmlns:a16="http://schemas.microsoft.com/office/drawing/2014/main" id="{AA764A39-6149-4588-BE0C-2C6CBC9A27B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8">
                <a:extLst>
                  <a:ext uri="{FF2B5EF4-FFF2-40B4-BE49-F238E27FC236}">
                    <a16:creationId xmlns:a16="http://schemas.microsoft.com/office/drawing/2014/main" id="{E8A6C01C-3ABE-4E1A-8523-3BFDBA46104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3">
              <a:extLst>
                <a:ext uri="{FF2B5EF4-FFF2-40B4-BE49-F238E27FC236}">
                  <a16:creationId xmlns:a16="http://schemas.microsoft.com/office/drawing/2014/main" id="{5131B40C-D6D9-4A9E-99A4-DFB9458673B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35">
                <a:extLst>
                  <a:ext uri="{FF2B5EF4-FFF2-40B4-BE49-F238E27FC236}">
                    <a16:creationId xmlns:a16="http://schemas.microsoft.com/office/drawing/2014/main" id="{72098C2B-1B52-44C6-B10E-F2190C41995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6">
                <a:extLst>
                  <a:ext uri="{FF2B5EF4-FFF2-40B4-BE49-F238E27FC236}">
                    <a16:creationId xmlns:a16="http://schemas.microsoft.com/office/drawing/2014/main" id="{01C79606-05AC-466B-8146-146544306E7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34">
              <a:extLst>
                <a:ext uri="{FF2B5EF4-FFF2-40B4-BE49-F238E27FC236}">
                  <a16:creationId xmlns:a16="http://schemas.microsoft.com/office/drawing/2014/main" id="{7E163EF7-5BD1-433C-8FDB-148FC12F05C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F5F82293-4E8A-4809-9382-B6AE3873BD5D}"/>
              </a:ext>
            </a:extLst>
          </p:cNvPr>
          <p:cNvGrpSpPr/>
          <p:nvPr userDrawn="1"/>
        </p:nvGrpSpPr>
        <p:grpSpPr>
          <a:xfrm>
            <a:off x="6680577" y="1983192"/>
            <a:ext cx="4076388" cy="2239699"/>
            <a:chOff x="-548507" y="477868"/>
            <a:chExt cx="11570449" cy="6357177"/>
          </a:xfrm>
        </p:grpSpPr>
        <p:sp>
          <p:nvSpPr>
            <p:cNvPr id="18" name="Freeform: Shape 40">
              <a:extLst>
                <a:ext uri="{FF2B5EF4-FFF2-40B4-BE49-F238E27FC236}">
                  <a16:creationId xmlns:a16="http://schemas.microsoft.com/office/drawing/2014/main" id="{19BE4363-CA77-4BE6-897D-D2F5BA61A25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1">
              <a:extLst>
                <a:ext uri="{FF2B5EF4-FFF2-40B4-BE49-F238E27FC236}">
                  <a16:creationId xmlns:a16="http://schemas.microsoft.com/office/drawing/2014/main" id="{836D64B7-2463-4344-B073-49A713D522A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2">
              <a:extLst>
                <a:ext uri="{FF2B5EF4-FFF2-40B4-BE49-F238E27FC236}">
                  <a16:creationId xmlns:a16="http://schemas.microsoft.com/office/drawing/2014/main" id="{0F63D130-FA5C-4648-BFBC-77003C2316C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3">
              <a:extLst>
                <a:ext uri="{FF2B5EF4-FFF2-40B4-BE49-F238E27FC236}">
                  <a16:creationId xmlns:a16="http://schemas.microsoft.com/office/drawing/2014/main" id="{E1633E30-91F4-4A66-8DC7-A5A379E5EE6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44">
              <a:extLst>
                <a:ext uri="{FF2B5EF4-FFF2-40B4-BE49-F238E27FC236}">
                  <a16:creationId xmlns:a16="http://schemas.microsoft.com/office/drawing/2014/main" id="{D12A1A5A-C9FC-43D0-B451-91C555A54ED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45">
              <a:extLst>
                <a:ext uri="{FF2B5EF4-FFF2-40B4-BE49-F238E27FC236}">
                  <a16:creationId xmlns:a16="http://schemas.microsoft.com/office/drawing/2014/main" id="{6A2941C7-650C-41BD-8998-D03365C7F44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50">
                <a:extLst>
                  <a:ext uri="{FF2B5EF4-FFF2-40B4-BE49-F238E27FC236}">
                    <a16:creationId xmlns:a16="http://schemas.microsoft.com/office/drawing/2014/main" id="{A957318F-4A74-4E03-98CB-C90F9B039AD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51">
                <a:extLst>
                  <a:ext uri="{FF2B5EF4-FFF2-40B4-BE49-F238E27FC236}">
                    <a16:creationId xmlns:a16="http://schemas.microsoft.com/office/drawing/2014/main" id="{F5E78284-3995-429C-A568-EF4E62E3FF3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46">
              <a:extLst>
                <a:ext uri="{FF2B5EF4-FFF2-40B4-BE49-F238E27FC236}">
                  <a16:creationId xmlns:a16="http://schemas.microsoft.com/office/drawing/2014/main" id="{0CE4C9E0-C371-4B44-ADBA-6F2EEED3776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48">
                <a:extLst>
                  <a:ext uri="{FF2B5EF4-FFF2-40B4-BE49-F238E27FC236}">
                    <a16:creationId xmlns:a16="http://schemas.microsoft.com/office/drawing/2014/main" id="{C872C864-8EDA-447C-89AC-AD64E8C5898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49">
                <a:extLst>
                  <a:ext uri="{FF2B5EF4-FFF2-40B4-BE49-F238E27FC236}">
                    <a16:creationId xmlns:a16="http://schemas.microsoft.com/office/drawing/2014/main" id="{3814F569-06D5-4B6D-A185-557EE0B8381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47">
              <a:extLst>
                <a:ext uri="{FF2B5EF4-FFF2-40B4-BE49-F238E27FC236}">
                  <a16:creationId xmlns:a16="http://schemas.microsoft.com/office/drawing/2014/main" id="{6CB67ECD-BC99-47CD-803F-321C41C2791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Oval 20">
            <a:extLst>
              <a:ext uri="{FF2B5EF4-FFF2-40B4-BE49-F238E27FC236}">
                <a16:creationId xmlns:a16="http://schemas.microsoft.com/office/drawing/2014/main" id="{BA482DD0-3EC4-467A-876F-99ED39D27696}"/>
              </a:ext>
            </a:extLst>
          </p:cNvPr>
          <p:cNvSpPr/>
          <p:nvPr userDrawn="1"/>
        </p:nvSpPr>
        <p:spPr>
          <a:xfrm>
            <a:off x="5735326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그림 개체 틀 2">
            <a:extLst>
              <a:ext uri="{FF2B5EF4-FFF2-40B4-BE49-F238E27FC236}">
                <a16:creationId xmlns:a16="http://schemas.microsoft.com/office/drawing/2014/main" id="{A5C6A9B2-07F9-44E6-BD2C-D550243769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19774" y="2114192"/>
            <a:ext cx="295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B7F89517-D5E5-4BFA-BB74-9156BEFB10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42771" y="2114192"/>
            <a:ext cx="295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27910C7-967E-435D-92CC-95F1A8ED4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AC8C02B-9AD8-43A7-9831-2FA4748525D7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4B85E5-94F3-4602-B8C4-CEFBBCB4261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19451-57E4-4644-B5CA-BCAFE3B29AE6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6C2CF-EB7C-42E2-808F-DB4216A3AEE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6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22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116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226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735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029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7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51" y="263931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0752" y="2858807"/>
            <a:ext cx="3907112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8588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75" y="312821"/>
            <a:ext cx="7503695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080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3"/>
            <a:ext cx="12192003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338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009" y="564049"/>
            <a:ext cx="6624019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11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2039DC6-69DC-4CBA-B1DD-6736C5A0D7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226654"/>
            <a:ext cx="2510286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9425771-652F-4F81-B8A5-82714CFFB0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10342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FF1023-9083-431E-9F8D-931BD6C85C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00799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904FF9A-3AAF-4B77-BDA4-2C07E0E304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1256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36BFEEA-D9D5-4279-8240-68CAF97C96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81714" y="1226654"/>
            <a:ext cx="2510286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F877435-F391-47B7-9C74-451AA2775FC4}"/>
              </a:ext>
            </a:extLst>
          </p:cNvPr>
          <p:cNvSpPr/>
          <p:nvPr userDrawn="1"/>
        </p:nvSpPr>
        <p:spPr>
          <a:xfrm>
            <a:off x="0" y="1"/>
            <a:ext cx="911424" cy="6857998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45236F4-5AB3-4541-A24D-2592ADA217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6107" y="-1"/>
            <a:ext cx="4800533" cy="684847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290F566A-2EDF-4C78-874A-7CFE1088FD53}"/>
              </a:ext>
            </a:extLst>
          </p:cNvPr>
          <p:cNvSpPr/>
          <p:nvPr userDrawn="1"/>
        </p:nvSpPr>
        <p:spPr>
          <a:xfrm>
            <a:off x="917047" y="-9525"/>
            <a:ext cx="474431" cy="6857998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65C22DEF-E029-4C47-B726-DEA143D719F9}"/>
              </a:ext>
            </a:extLst>
          </p:cNvPr>
          <p:cNvSpPr/>
          <p:nvPr userDrawn="1"/>
        </p:nvSpPr>
        <p:spPr>
          <a:xfrm>
            <a:off x="11856640" y="-9526"/>
            <a:ext cx="335360" cy="686752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FDDE39-B951-4C25-83A6-9377DD416994}"/>
              </a:ext>
            </a:extLst>
          </p:cNvPr>
          <p:cNvSpPr/>
          <p:nvPr userDrawn="1"/>
        </p:nvSpPr>
        <p:spPr>
          <a:xfrm>
            <a:off x="0" y="0"/>
            <a:ext cx="12192000" cy="4873924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1">
            <a:extLst>
              <a:ext uri="{FF2B5EF4-FFF2-40B4-BE49-F238E27FC236}">
                <a16:creationId xmlns:a16="http://schemas.microsoft.com/office/drawing/2014/main" id="{0599BD3B-BAF9-40F0-8D93-94C73F8BDC76}"/>
              </a:ext>
            </a:extLst>
          </p:cNvPr>
          <p:cNvGrpSpPr/>
          <p:nvPr userDrawn="1"/>
        </p:nvGrpSpPr>
        <p:grpSpPr>
          <a:xfrm>
            <a:off x="4649604" y="1705522"/>
            <a:ext cx="2892793" cy="3168403"/>
            <a:chOff x="1058291" y="3689597"/>
            <a:chExt cx="2892793" cy="3168403"/>
          </a:xfrm>
        </p:grpSpPr>
        <p:sp>
          <p:nvSpPr>
            <p:cNvPr id="3" name="Freeform: Shape 53">
              <a:extLst>
                <a:ext uri="{FF2B5EF4-FFF2-40B4-BE49-F238E27FC236}">
                  <a16:creationId xmlns:a16="http://schemas.microsoft.com/office/drawing/2014/main" id="{C65669F4-B3D8-423E-A7B2-8F929128E0B3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54">
              <a:extLst>
                <a:ext uri="{FF2B5EF4-FFF2-40B4-BE49-F238E27FC236}">
                  <a16:creationId xmlns:a16="http://schemas.microsoft.com/office/drawing/2014/main" id="{BFA7B46A-3531-4801-9735-0D3692A5315B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23A78050-800D-4A9F-A83F-A343D3259AEA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775E2AF4-F399-4734-A34D-51B2B6C928BE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1BCA668-A752-4481-BF41-23D7F879024C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2718A40D-4685-44D1-8D33-23D893B43811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90D22BBC-2B7A-48CF-8FD8-105559697B2D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B61D6C12-CCAC-409B-9619-6DEDD3F0125A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5E6458C-A6D1-4481-86AE-0D95E6658DEC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FFE2E832-263A-4F5F-B38D-43D96D9CAABF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482E47C2-E0C1-491E-9B05-FCE7BB719594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32">
              <a:extLst>
                <a:ext uri="{FF2B5EF4-FFF2-40B4-BE49-F238E27FC236}">
                  <a16:creationId xmlns:a16="http://schemas.microsoft.com/office/drawing/2014/main" id="{B58CA576-0525-4505-9275-51E8664AE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33">
              <a:extLst>
                <a:ext uri="{FF2B5EF4-FFF2-40B4-BE49-F238E27FC236}">
                  <a16:creationId xmlns:a16="http://schemas.microsoft.com/office/drawing/2014/main" id="{9E44C40E-ADBE-453C-AECB-BAC6F5EDA8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34">
              <a:extLst>
                <a:ext uri="{FF2B5EF4-FFF2-40B4-BE49-F238E27FC236}">
                  <a16:creationId xmlns:a16="http://schemas.microsoft.com/office/drawing/2014/main" id="{4AA045FC-82ED-419F-8B78-E1D9E9F056EE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35">
              <a:extLst>
                <a:ext uri="{FF2B5EF4-FFF2-40B4-BE49-F238E27FC236}">
                  <a16:creationId xmlns:a16="http://schemas.microsoft.com/office/drawing/2014/main" id="{865BEA53-2042-484E-9B5B-1DCFD0A9D70C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BA8B971C-814F-4FC1-9F54-3F85B2C384F4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67">
            <a:extLst>
              <a:ext uri="{FF2B5EF4-FFF2-40B4-BE49-F238E27FC236}">
                <a16:creationId xmlns:a16="http://schemas.microsoft.com/office/drawing/2014/main" id="{17FC87C5-75F2-4CF6-8EB9-19C0081B2A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7511" y="1834189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3C9C9D5-43B4-443F-A4C3-8FC9C458FA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2A87021-29EB-4013-865A-CCF1D2D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61359BD-E3BE-453E-BCCD-36E29E757F90}"/>
              </a:ext>
            </a:extLst>
          </p:cNvPr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8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7.png"/><Relationship Id="rId1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7.wdp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A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295563" y="1025236"/>
            <a:ext cx="6465455" cy="55048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26" name="Picture 2" descr="lovepik_380002254 גרפיקה_תמונה חינם צוות מסתורין,צְלָלִית,קְבוּצָה,צלליות  של אנשים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1" b="90000" l="2442" r="98837">
                        <a14:foregroundMark x1="18140" y1="44070" x2="18140" y2="44070"/>
                        <a14:backgroundMark x1="24186" y1="53721" x2="24186" y2="53721"/>
                        <a14:backgroundMark x1="75349" y1="45000" x2="75349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8" y="1413165"/>
            <a:ext cx="5809673" cy="58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6029" y="1905219"/>
            <a:ext cx="5873326" cy="84638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800" b="1" i="0" u="none" strike="noStrike" kern="1200" cap="none" spc="0" normalizeH="0" baseline="0" noProof="0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מחוז 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800" b="1" i="0" u="none" strike="noStrike" kern="1200" cap="none" spc="0" normalizeH="0" baseline="0" noProof="0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יהודה והשומרון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800" b="1" i="0" u="none" strike="noStrike" kern="1200" cap="none" spc="0" normalizeH="0" baseline="0" noProof="0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9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7818360" y="358513"/>
            <a:ext cx="2413256" cy="1333445"/>
            <a:chOff x="9742549" y="110678"/>
            <a:chExt cx="2425313" cy="1416615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544" y="110678"/>
              <a:ext cx="690967" cy="8533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ct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-852" y="0"/>
            <a:ext cx="12192852" cy="1427933"/>
          </a:xfrm>
          <a:prstGeom prst="rect">
            <a:avLst/>
          </a:prstGeom>
          <a:solidFill>
            <a:srgbClr val="64A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13315" t="23419" r="34983" b="24666"/>
          <a:stretch/>
        </p:blipFill>
        <p:spPr>
          <a:xfrm>
            <a:off x="1353548" y="1514431"/>
            <a:ext cx="9818738" cy="5137030"/>
          </a:xfrm>
          <a:prstGeom prst="rect">
            <a:avLst/>
          </a:prstGeom>
        </p:spPr>
      </p:pic>
      <p:grpSp>
        <p:nvGrpSpPr>
          <p:cNvPr id="8" name="קבוצה 7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27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788027"/>
              </p:ext>
            </p:extLst>
          </p:nvPr>
        </p:nvGraphicFramePr>
        <p:xfrm>
          <a:off x="768253" y="1750585"/>
          <a:ext cx="10528597" cy="5011028"/>
        </p:xfrm>
        <a:graphic>
          <a:graphicData uri="http://schemas.openxmlformats.org/drawingml/2006/table">
            <a:tbl>
              <a:tblPr rtl="1">
                <a:tableStyleId>{306799F8-075E-4A3A-A7F6-7FBC6576F1A4}</a:tableStyleId>
              </a:tblPr>
              <a:tblGrid>
                <a:gridCol w="1948664">
                  <a:extLst>
                    <a:ext uri="{9D8B030D-6E8A-4147-A177-3AD203B41FA5}">
                      <a16:colId xmlns:a16="http://schemas.microsoft.com/office/drawing/2014/main" val="2093532903"/>
                    </a:ext>
                  </a:extLst>
                </a:gridCol>
                <a:gridCol w="1802167">
                  <a:extLst>
                    <a:ext uri="{9D8B030D-6E8A-4147-A177-3AD203B41FA5}">
                      <a16:colId xmlns:a16="http://schemas.microsoft.com/office/drawing/2014/main" val="3045639295"/>
                    </a:ext>
                  </a:extLst>
                </a:gridCol>
                <a:gridCol w="1802167">
                  <a:extLst>
                    <a:ext uri="{9D8B030D-6E8A-4147-A177-3AD203B41FA5}">
                      <a16:colId xmlns:a16="http://schemas.microsoft.com/office/drawing/2014/main" val="1526798693"/>
                    </a:ext>
                  </a:extLst>
                </a:gridCol>
                <a:gridCol w="3400147">
                  <a:extLst>
                    <a:ext uri="{9D8B030D-6E8A-4147-A177-3AD203B41FA5}">
                      <a16:colId xmlns:a16="http://schemas.microsoft.com/office/drawing/2014/main" val="457901879"/>
                    </a:ext>
                  </a:extLst>
                </a:gridCol>
                <a:gridCol w="1575452">
                  <a:extLst>
                    <a:ext uri="{9D8B030D-6E8A-4147-A177-3AD203B41FA5}">
                      <a16:colId xmlns:a16="http://schemas.microsoft.com/office/drawing/2014/main" val="1760708629"/>
                    </a:ext>
                  </a:extLst>
                </a:gridCol>
              </a:tblGrid>
              <a:tr h="26698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שם הרשות</a:t>
                      </a:r>
                      <a:endParaRPr lang="he-IL" sz="1800" b="1" i="0" u="sng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u="sng" strike="noStrike" dirty="0" err="1">
                          <a:solidFill>
                            <a:schemeClr val="tx1"/>
                          </a:solidFill>
                          <a:effectLst/>
                        </a:rPr>
                        <a:t>אוכלוסיה</a:t>
                      </a:r>
                      <a:r>
                        <a:rPr lang="he-IL" sz="18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he-IL" sz="1800" b="1" i="0" u="sng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סוציואקונומי </a:t>
                      </a:r>
                      <a:endParaRPr lang="he-IL" sz="1800" b="1" i="0" u="sng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סטאטוס </a:t>
                      </a:r>
                      <a:endParaRPr lang="he-IL" sz="1800" b="1" i="0" u="sng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תקציב </a:t>
                      </a:r>
                      <a:r>
                        <a:rPr lang="he-IL" sz="1800" b="1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מאושר 2023</a:t>
                      </a:r>
                      <a:endParaRPr lang="he-IL" sz="1800" b="1" i="0" u="sng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56923"/>
                  </a:ext>
                </a:extLst>
              </a:tr>
              <a:tr h="21135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אורנית</a:t>
                      </a:r>
                      <a:endParaRPr lang="he-IL" sz="18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10,119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הבראה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67,656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212588"/>
                  </a:ext>
                </a:extLst>
              </a:tr>
              <a:tr h="21135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אפרת</a:t>
                      </a:r>
                      <a:endParaRPr lang="he-IL" sz="18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13,546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המראה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114,328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71621"/>
                  </a:ext>
                </a:extLst>
              </a:tr>
              <a:tr h="21135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אריאל</a:t>
                      </a:r>
                      <a:endParaRPr lang="he-IL" sz="18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21,403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המראה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161,736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18486"/>
                  </a:ext>
                </a:extLst>
              </a:tr>
              <a:tr h="55179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בית אריה </a:t>
                      </a:r>
                      <a:endParaRPr lang="he-IL" sz="18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5,819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סיימה</a:t>
                      </a:r>
                      <a:r>
                        <a:rPr lang="he-IL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תכנית הבראה בשנת 2023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55,605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906008"/>
                  </a:ext>
                </a:extLst>
              </a:tr>
              <a:tr h="21135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גבעת זאב</a:t>
                      </a:r>
                      <a:endParaRPr lang="he-IL" sz="18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24,064 </a:t>
                      </a:r>
                      <a:endParaRPr lang="he-IL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המראה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149,819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581970"/>
                  </a:ext>
                </a:extLst>
              </a:tr>
              <a:tr h="21135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גוש עציון</a:t>
                      </a:r>
                      <a:endParaRPr lang="he-IL" sz="18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28,738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he-IL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המראה </a:t>
                      </a:r>
                      <a:endParaRPr lang="he-IL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230,750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441125"/>
                  </a:ext>
                </a:extLst>
              </a:tr>
              <a:tr h="21135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הר חברון</a:t>
                      </a:r>
                      <a:endParaRPr lang="he-IL" sz="18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10,743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המראה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150,252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42558"/>
                  </a:ext>
                </a:extLst>
              </a:tr>
              <a:tr h="21135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מעלה אדומים</a:t>
                      </a:r>
                      <a:endParaRPr lang="he-IL" sz="18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40,628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המראה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370,663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57340"/>
                  </a:ext>
                </a:extLst>
              </a:tr>
              <a:tr h="21135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קדומים</a:t>
                      </a:r>
                      <a:endParaRPr lang="he-IL" sz="18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4,828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ללא תכנית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62,297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141048"/>
                  </a:ext>
                </a:extLst>
              </a:tr>
              <a:tr h="71537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קרית ארבע</a:t>
                      </a:r>
                      <a:endParaRPr lang="he-IL" sz="18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8,317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סיימה</a:t>
                      </a:r>
                      <a:r>
                        <a:rPr lang="he-IL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תכנית התייעלות בשנת 2023. תוקצבה ב2023 בהמראה כלכלי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93,853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837498"/>
                  </a:ext>
                </a:extLst>
              </a:tr>
              <a:tr h="91493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קרני שומרון</a:t>
                      </a:r>
                      <a:endParaRPr lang="he-IL" sz="18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10,827 </a:t>
                      </a:r>
                      <a:endParaRPr lang="he-IL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he-IL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סיימה תכנית התייעלות בשנת 2023. תוקצבה ב 2023 בהמראה</a:t>
                      </a:r>
                      <a:r>
                        <a:rPr lang="he-IL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כלכלי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119,346 </a:t>
                      </a:r>
                      <a:endParaRPr lang="he-I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306477"/>
                  </a:ext>
                </a:extLst>
              </a:tr>
            </a:tbl>
          </a:graphicData>
        </a:graphic>
      </p:graphicFrame>
      <p:grpSp>
        <p:nvGrpSpPr>
          <p:cNvPr id="10" name="קבוצה 9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3" name="מלבן 12"/>
          <p:cNvSpPr/>
          <p:nvPr/>
        </p:nvSpPr>
        <p:spPr>
          <a:xfrm>
            <a:off x="1444752" y="180924"/>
            <a:ext cx="7536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defRPr/>
            </a:pPr>
            <a:r>
              <a:rPr lang="he-IL" sz="4800" b="1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רשויות עם ראש רשות חדש  מאפיינים כלליים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52" y="0"/>
            <a:ext cx="12192852" cy="1427933"/>
          </a:xfrm>
          <a:prstGeom prst="rect">
            <a:avLst/>
          </a:prstGeom>
          <a:solidFill>
            <a:srgbClr val="64A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9FBCFCF7-4A03-4F14-971D-5C543E0E6A87}"/>
              </a:ext>
            </a:extLst>
          </p:cNvPr>
          <p:cNvGrpSpPr/>
          <p:nvPr/>
        </p:nvGrpSpPr>
        <p:grpSpPr>
          <a:xfrm flipH="1">
            <a:off x="846058" y="3704004"/>
            <a:ext cx="10555322" cy="493923"/>
            <a:chOff x="846058" y="3704174"/>
            <a:chExt cx="10499883" cy="436037"/>
          </a:xfrm>
          <a:solidFill>
            <a:schemeClr val="tx1"/>
          </a:solidFill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FB536D89-D9D5-4EBD-AE56-1D7F42B5493A}"/>
                </a:ext>
              </a:extLst>
            </p:cNvPr>
            <p:cNvSpPr/>
            <p:nvPr/>
          </p:nvSpPr>
          <p:spPr>
            <a:xfrm flipH="1">
              <a:off x="9242821" y="3704174"/>
              <a:ext cx="2103120" cy="4360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A5E7135-6697-42BF-ACE8-C602D393CB42}"/>
                </a:ext>
              </a:extLst>
            </p:cNvPr>
            <p:cNvSpPr/>
            <p:nvPr/>
          </p:nvSpPr>
          <p:spPr>
            <a:xfrm>
              <a:off x="846058" y="3708250"/>
              <a:ext cx="2103120" cy="43196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BE6ADA-54AF-4147-992E-68890F3BEA7B}"/>
                </a:ext>
              </a:extLst>
            </p:cNvPr>
            <p:cNvSpPr/>
            <p:nvPr/>
          </p:nvSpPr>
          <p:spPr>
            <a:xfrm flipH="1">
              <a:off x="7143631" y="3708250"/>
              <a:ext cx="2103120" cy="43196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085D89-7C1E-4BB4-AA16-468119B998D5}"/>
                </a:ext>
              </a:extLst>
            </p:cNvPr>
            <p:cNvSpPr/>
            <p:nvPr/>
          </p:nvSpPr>
          <p:spPr>
            <a:xfrm flipH="1">
              <a:off x="5044440" y="3708250"/>
              <a:ext cx="2103120" cy="43196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C68AF8-801A-4212-BC5A-85D1E9930C3B}"/>
                </a:ext>
              </a:extLst>
            </p:cNvPr>
            <p:cNvSpPr/>
            <p:nvPr/>
          </p:nvSpPr>
          <p:spPr>
            <a:xfrm flipH="1">
              <a:off x="2945249" y="3708250"/>
              <a:ext cx="2103120" cy="43196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13">
            <a:extLst>
              <a:ext uri="{FF2B5EF4-FFF2-40B4-BE49-F238E27FC236}">
                <a16:creationId xmlns:a16="http://schemas.microsoft.com/office/drawing/2014/main" id="{2CD9E9A1-4111-4707-AD1F-D5D8E5CA24A9}"/>
              </a:ext>
            </a:extLst>
          </p:cNvPr>
          <p:cNvSpPr/>
          <p:nvPr/>
        </p:nvSpPr>
        <p:spPr>
          <a:xfrm>
            <a:off x="846058" y="3908476"/>
            <a:ext cx="10499883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3233FF03-74E0-4C03-91CE-BDC1A3616D06}"/>
              </a:ext>
            </a:extLst>
          </p:cNvPr>
          <p:cNvCxnSpPr>
            <a:cxnSpLocks/>
          </p:cNvCxnSpPr>
          <p:nvPr/>
        </p:nvCxnSpPr>
        <p:spPr>
          <a:xfrm>
            <a:off x="8212515" y="3257531"/>
            <a:ext cx="1" cy="548640"/>
          </a:xfrm>
          <a:prstGeom prst="line">
            <a:avLst/>
          </a:prstGeom>
          <a:ln w="3175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52F2CA00-6323-4751-BBCA-86B483BB4C00}"/>
              </a:ext>
            </a:extLst>
          </p:cNvPr>
          <p:cNvCxnSpPr>
            <a:cxnSpLocks/>
          </p:cNvCxnSpPr>
          <p:nvPr/>
        </p:nvCxnSpPr>
        <p:spPr>
          <a:xfrm>
            <a:off x="6143454" y="3299947"/>
            <a:ext cx="0" cy="404057"/>
          </a:xfrm>
          <a:prstGeom prst="line">
            <a:avLst/>
          </a:prstGeom>
          <a:ln w="3175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7">
            <a:extLst>
              <a:ext uri="{FF2B5EF4-FFF2-40B4-BE49-F238E27FC236}">
                <a16:creationId xmlns:a16="http://schemas.microsoft.com/office/drawing/2014/main" id="{47F30983-8C1A-44B5-8162-3F82D8C85443}"/>
              </a:ext>
            </a:extLst>
          </p:cNvPr>
          <p:cNvCxnSpPr>
            <a:cxnSpLocks/>
          </p:cNvCxnSpPr>
          <p:nvPr/>
        </p:nvCxnSpPr>
        <p:spPr>
          <a:xfrm>
            <a:off x="4008946" y="3257531"/>
            <a:ext cx="6447" cy="548640"/>
          </a:xfrm>
          <a:prstGeom prst="line">
            <a:avLst/>
          </a:prstGeom>
          <a:ln w="3175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BEB8DA4F-7084-4927-B8BE-1D9C93EA6965}"/>
              </a:ext>
            </a:extLst>
          </p:cNvPr>
          <p:cNvCxnSpPr>
            <a:cxnSpLocks/>
          </p:cNvCxnSpPr>
          <p:nvPr/>
        </p:nvCxnSpPr>
        <p:spPr>
          <a:xfrm>
            <a:off x="1860065" y="3358076"/>
            <a:ext cx="18466" cy="439373"/>
          </a:xfrm>
          <a:prstGeom prst="line">
            <a:avLst/>
          </a:prstGeom>
          <a:ln w="3175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9">
            <a:extLst>
              <a:ext uri="{FF2B5EF4-FFF2-40B4-BE49-F238E27FC236}">
                <a16:creationId xmlns:a16="http://schemas.microsoft.com/office/drawing/2014/main" id="{92A65B4A-9C4C-4752-9A11-F2494554C2FF}"/>
              </a:ext>
            </a:extLst>
          </p:cNvPr>
          <p:cNvCxnSpPr>
            <a:cxnSpLocks/>
          </p:cNvCxnSpPr>
          <p:nvPr/>
        </p:nvCxnSpPr>
        <p:spPr>
          <a:xfrm>
            <a:off x="10302194" y="3273244"/>
            <a:ext cx="2919" cy="648948"/>
          </a:xfrm>
          <a:prstGeom prst="line">
            <a:avLst/>
          </a:prstGeom>
          <a:ln w="31750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4">
            <a:extLst>
              <a:ext uri="{FF2B5EF4-FFF2-40B4-BE49-F238E27FC236}">
                <a16:creationId xmlns:a16="http://schemas.microsoft.com/office/drawing/2014/main" id="{6656BD73-A6BC-4169-B9A4-6E6B3FF7E32E}"/>
              </a:ext>
            </a:extLst>
          </p:cNvPr>
          <p:cNvSpPr>
            <a:spLocks noChangeAspect="1"/>
          </p:cNvSpPr>
          <p:nvPr/>
        </p:nvSpPr>
        <p:spPr>
          <a:xfrm>
            <a:off x="10190813" y="3808251"/>
            <a:ext cx="228600" cy="2286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E14BC5A6-99BE-49AC-95EF-7F463BE1182B}"/>
              </a:ext>
            </a:extLst>
          </p:cNvPr>
          <p:cNvSpPr>
            <a:spLocks noChangeAspect="1"/>
          </p:cNvSpPr>
          <p:nvPr/>
        </p:nvSpPr>
        <p:spPr>
          <a:xfrm flipH="1">
            <a:off x="1794050" y="3808251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CD987663-D81D-4B52-9C2A-B5BDE95A0C25}"/>
              </a:ext>
            </a:extLst>
          </p:cNvPr>
          <p:cNvSpPr>
            <a:spLocks noChangeAspect="1"/>
          </p:cNvSpPr>
          <p:nvPr/>
        </p:nvSpPr>
        <p:spPr>
          <a:xfrm flipH="1">
            <a:off x="3893240" y="3808251"/>
            <a:ext cx="228600" cy="2286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3B6FB834-D20F-45F1-8A07-1846964BB05C}"/>
              </a:ext>
            </a:extLst>
          </p:cNvPr>
          <p:cNvSpPr>
            <a:spLocks noChangeAspect="1"/>
          </p:cNvSpPr>
          <p:nvPr/>
        </p:nvSpPr>
        <p:spPr>
          <a:xfrm flipH="1">
            <a:off x="5992431" y="3808251"/>
            <a:ext cx="228600" cy="2286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C8E6D5DD-A4DC-4482-A1C4-94D7570C32F9}"/>
              </a:ext>
            </a:extLst>
          </p:cNvPr>
          <p:cNvSpPr>
            <a:spLocks noChangeAspect="1"/>
          </p:cNvSpPr>
          <p:nvPr/>
        </p:nvSpPr>
        <p:spPr>
          <a:xfrm flipH="1">
            <a:off x="8091622" y="3808251"/>
            <a:ext cx="228600" cy="228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TextBox 39"/>
          <p:cNvSpPr txBox="1"/>
          <p:nvPr/>
        </p:nvSpPr>
        <p:spPr>
          <a:xfrm>
            <a:off x="9572208" y="2538939"/>
            <a:ext cx="14131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מלבן מעוגל 40"/>
          <p:cNvSpPr/>
          <p:nvPr/>
        </p:nvSpPr>
        <p:spPr>
          <a:xfrm>
            <a:off x="9479844" y="1929339"/>
            <a:ext cx="1597891" cy="1219200"/>
          </a:xfrm>
          <a:prstGeom prst="roundRect">
            <a:avLst/>
          </a:prstGeom>
          <a:noFill/>
          <a:ln w="8255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7474927" y="1959976"/>
            <a:ext cx="149005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n>
                  <a:solidFill>
                    <a:schemeClr val="accent4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אישור תקציב במועצה </a:t>
            </a:r>
          </a:p>
          <a:p>
            <a:pPr algn="ctr"/>
            <a:r>
              <a:rPr lang="he-IL" b="1" dirty="0" smtClean="0">
                <a:ln>
                  <a:solidFill>
                    <a:schemeClr val="accent4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עד 31.12 שנה קודמת</a:t>
            </a:r>
            <a:endParaRPr lang="he-IL" b="1" dirty="0">
              <a:ln>
                <a:solidFill>
                  <a:schemeClr val="accent4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מלבן מעוגל 42"/>
          <p:cNvSpPr/>
          <p:nvPr/>
        </p:nvSpPr>
        <p:spPr>
          <a:xfrm>
            <a:off x="7429039" y="1937388"/>
            <a:ext cx="1566952" cy="1219200"/>
          </a:xfrm>
          <a:prstGeom prst="roundRect">
            <a:avLst/>
          </a:prstGeom>
          <a:noFill/>
          <a:ln w="793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 מעוגל 43"/>
          <p:cNvSpPr/>
          <p:nvPr/>
        </p:nvSpPr>
        <p:spPr>
          <a:xfrm>
            <a:off x="5437555" y="1939994"/>
            <a:ext cx="1566952" cy="1219200"/>
          </a:xfrm>
          <a:prstGeom prst="roundRect">
            <a:avLst/>
          </a:prstGeom>
          <a:noFill/>
          <a:ln w="793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מעוגל 44"/>
          <p:cNvSpPr/>
          <p:nvPr/>
        </p:nvSpPr>
        <p:spPr>
          <a:xfrm>
            <a:off x="3231917" y="1929339"/>
            <a:ext cx="1566952" cy="1219200"/>
          </a:xfrm>
          <a:prstGeom prst="roundRect">
            <a:avLst/>
          </a:prstGeom>
          <a:noFill/>
          <a:ln w="793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מלבן מעוגל 45"/>
          <p:cNvSpPr/>
          <p:nvPr/>
        </p:nvSpPr>
        <p:spPr>
          <a:xfrm>
            <a:off x="1166905" y="1979729"/>
            <a:ext cx="1566952" cy="1219200"/>
          </a:xfrm>
          <a:prstGeom prst="roundRect">
            <a:avLst/>
          </a:prstGeom>
          <a:noFill/>
          <a:ln w="793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46"/>
          <p:cNvSpPr/>
          <p:nvPr/>
        </p:nvSpPr>
        <p:spPr>
          <a:xfrm>
            <a:off x="5368586" y="2152265"/>
            <a:ext cx="16930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ln>
                  <a:solidFill>
                    <a:schemeClr val="accent3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הגשת תקציב </a:t>
            </a:r>
          </a:p>
          <a:p>
            <a:pPr algn="ctr"/>
            <a:r>
              <a:rPr lang="he-IL" b="1" dirty="0" smtClean="0">
                <a:ln>
                  <a:solidFill>
                    <a:schemeClr val="accent3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למחוז</a:t>
            </a:r>
            <a:endParaRPr lang="en-US" b="1" dirty="0" smtClean="0">
              <a:ln>
                <a:solidFill>
                  <a:schemeClr val="accent3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b="1" dirty="0" smtClean="0">
                <a:ln>
                  <a:solidFill>
                    <a:schemeClr val="accent3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עד 28.2 בכל שנה</a:t>
            </a:r>
            <a:endParaRPr lang="he-IL" b="1" dirty="0">
              <a:ln>
                <a:solidFill>
                  <a:schemeClr val="accent3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3316025" y="2188107"/>
            <a:ext cx="1356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ln>
                  <a:solidFill>
                    <a:schemeClr val="accent2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אישור תקציב </a:t>
            </a:r>
          </a:p>
          <a:p>
            <a:pPr algn="ctr"/>
            <a:r>
              <a:rPr lang="he-IL" b="1" dirty="0" smtClean="0">
                <a:ln>
                  <a:solidFill>
                    <a:schemeClr val="accent2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במחוז</a:t>
            </a:r>
            <a:endParaRPr lang="he-IL" b="1" dirty="0">
              <a:ln>
                <a:solidFill>
                  <a:schemeClr val="accent2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מלבן 48"/>
          <p:cNvSpPr/>
          <p:nvPr/>
        </p:nvSpPr>
        <p:spPr>
          <a:xfrm>
            <a:off x="989164" y="2223822"/>
            <a:ext cx="1915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 smtClean="0">
                <a:ln>
                  <a:solidFill>
                    <a:schemeClr val="accent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עדכון תקציב במועצה והמחוז</a:t>
            </a:r>
            <a:endParaRPr lang="he-IL" b="1" dirty="0">
              <a:ln>
                <a:solidFill>
                  <a:schemeClr val="accent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9472915" y="1993632"/>
            <a:ext cx="16048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הגשת תקציב לאישור המועצה </a:t>
            </a:r>
          </a:p>
          <a:p>
            <a:pPr algn="ctr"/>
            <a:r>
              <a:rPr lang="he-IL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(עד 30/10 שנה קודמת)</a:t>
            </a:r>
          </a:p>
          <a:p>
            <a:pPr algn="ctr"/>
            <a:endParaRPr lang="en-US" dirty="0"/>
          </a:p>
        </p:txBody>
      </p:sp>
      <p:sp>
        <p:nvSpPr>
          <p:cNvPr id="29" name="סוגר מרובע ימני 28"/>
          <p:cNvSpPr/>
          <p:nvPr/>
        </p:nvSpPr>
        <p:spPr>
          <a:xfrm rot="5400000">
            <a:off x="9209059" y="2528338"/>
            <a:ext cx="156192" cy="380849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8142025" y="4636192"/>
            <a:ext cx="229025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השנה יש לאשר במועצה 90 יום לאחר הבחירות </a:t>
            </a:r>
          </a:p>
        </p:txBody>
      </p:sp>
      <p:sp>
        <p:nvSpPr>
          <p:cNvPr id="54" name="סוגר מרובע ימני 53"/>
          <p:cNvSpPr/>
          <p:nvPr/>
        </p:nvSpPr>
        <p:spPr>
          <a:xfrm rot="5400000">
            <a:off x="4996779" y="2577563"/>
            <a:ext cx="168256" cy="369798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/>
          <p:cNvSpPr/>
          <p:nvPr/>
        </p:nvSpPr>
        <p:spPr>
          <a:xfrm>
            <a:off x="3566160" y="4649017"/>
            <a:ext cx="2889386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השנה יש להגיש ולאשר במחוז 120 </a:t>
            </a:r>
            <a:r>
              <a:rPr lang="he-IL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יום לאחר הבחירות </a:t>
            </a:r>
          </a:p>
        </p:txBody>
      </p:sp>
      <p:sp>
        <p:nvSpPr>
          <p:cNvPr id="22" name="מלבן 21"/>
          <p:cNvSpPr/>
          <p:nvPr/>
        </p:nvSpPr>
        <p:spPr>
          <a:xfrm>
            <a:off x="2471980" y="180924"/>
            <a:ext cx="6508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defRPr/>
            </a:pPr>
            <a:r>
              <a:rPr lang="he-IL" sz="4800" b="1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אישור תקציב 2024 </a:t>
            </a:r>
            <a:endParaRPr lang="he-IL" sz="1000" dirty="0"/>
          </a:p>
        </p:txBody>
      </p:sp>
      <p:grpSp>
        <p:nvGrpSpPr>
          <p:cNvPr id="55" name="קבוצה 54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56" name="תמונה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מלבן 37"/>
          <p:cNvSpPr/>
          <p:nvPr/>
        </p:nvSpPr>
        <p:spPr>
          <a:xfrm>
            <a:off x="-852" y="0"/>
            <a:ext cx="12192852" cy="1427933"/>
          </a:xfrm>
          <a:prstGeom prst="rect">
            <a:avLst/>
          </a:prstGeom>
          <a:solidFill>
            <a:srgbClr val="64A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CD9E9A1-4111-4707-AD1F-D5D8E5CA24A9}"/>
              </a:ext>
            </a:extLst>
          </p:cNvPr>
          <p:cNvSpPr/>
          <p:nvPr/>
        </p:nvSpPr>
        <p:spPr>
          <a:xfrm>
            <a:off x="846058" y="3908476"/>
            <a:ext cx="10499883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572208" y="2538939"/>
            <a:ext cx="14131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קבוצה 27"/>
          <p:cNvGrpSpPr/>
          <p:nvPr/>
        </p:nvGrpSpPr>
        <p:grpSpPr>
          <a:xfrm>
            <a:off x="2437963" y="1744505"/>
            <a:ext cx="6659593" cy="4382805"/>
            <a:chOff x="4686348" y="1929339"/>
            <a:chExt cx="6659593" cy="4382805"/>
          </a:xfrm>
        </p:grpSpPr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9FBCFCF7-4A03-4F14-971D-5C543E0E6A87}"/>
                </a:ext>
              </a:extLst>
            </p:cNvPr>
            <p:cNvGrpSpPr/>
            <p:nvPr/>
          </p:nvGrpSpPr>
          <p:grpSpPr>
            <a:xfrm flipH="1">
              <a:off x="5055068" y="3651902"/>
              <a:ext cx="5558860" cy="726606"/>
              <a:chOff x="1629373" y="3708250"/>
              <a:chExt cx="5376359" cy="454303"/>
            </a:xfrm>
          </p:grpSpPr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BA5E7135-6697-42BF-ACE8-C602D393CB42}"/>
                  </a:ext>
                </a:extLst>
              </p:cNvPr>
              <p:cNvSpPr/>
              <p:nvPr/>
            </p:nvSpPr>
            <p:spPr>
              <a:xfrm>
                <a:off x="1629373" y="3730592"/>
                <a:ext cx="2103120" cy="43196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085D89-7C1E-4BB4-AA16-468119B998D5}"/>
                  </a:ext>
                </a:extLst>
              </p:cNvPr>
              <p:cNvSpPr/>
              <p:nvPr/>
            </p:nvSpPr>
            <p:spPr>
              <a:xfrm flipH="1">
                <a:off x="4902612" y="3708250"/>
                <a:ext cx="2103120" cy="43196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6">
              <a:extLst>
                <a:ext uri="{FF2B5EF4-FFF2-40B4-BE49-F238E27FC236}">
                  <a16:creationId xmlns:a16="http://schemas.microsoft.com/office/drawing/2014/main" id="{52F2CA00-6323-4751-BBCA-86B483BB4C00}"/>
                </a:ext>
              </a:extLst>
            </p:cNvPr>
            <p:cNvCxnSpPr>
              <a:cxnSpLocks/>
            </p:cNvCxnSpPr>
            <p:nvPr/>
          </p:nvCxnSpPr>
          <p:spPr>
            <a:xfrm>
              <a:off x="6161368" y="3280275"/>
              <a:ext cx="0" cy="581513"/>
            </a:xfrm>
            <a:prstGeom prst="line">
              <a:avLst/>
            </a:prstGeom>
            <a:ln w="31750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id="{92A65B4A-9C4C-4752-9A11-F2494554C2FF}"/>
                </a:ext>
              </a:extLst>
            </p:cNvPr>
            <p:cNvCxnSpPr>
              <a:cxnSpLocks/>
            </p:cNvCxnSpPr>
            <p:nvPr/>
          </p:nvCxnSpPr>
          <p:spPr>
            <a:xfrm>
              <a:off x="9556817" y="3257531"/>
              <a:ext cx="2919" cy="648948"/>
            </a:xfrm>
            <a:prstGeom prst="line">
              <a:avLst/>
            </a:prstGeom>
            <a:ln w="31750">
              <a:solidFill>
                <a:schemeClr val="accent5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מלבן מעוגל 43"/>
            <p:cNvSpPr/>
            <p:nvPr/>
          </p:nvSpPr>
          <p:spPr>
            <a:xfrm>
              <a:off x="5042003" y="1947794"/>
              <a:ext cx="2238730" cy="1219200"/>
            </a:xfrm>
            <a:prstGeom prst="roundRect">
              <a:avLst/>
            </a:prstGeom>
            <a:noFill/>
            <a:ln w="79375" cmpd="thinThick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מלבן 46"/>
            <p:cNvSpPr/>
            <p:nvPr/>
          </p:nvSpPr>
          <p:spPr>
            <a:xfrm>
              <a:off x="4981322" y="1976572"/>
              <a:ext cx="236665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e-IL" sz="1400" b="1" dirty="0" smtClean="0">
                  <a:ln>
                    <a:solidFill>
                      <a:schemeClr val="accent3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הממונה רשאי להאריך את מועד אישור תקציב עד 3 חודשים מהמועד האחרון</a:t>
              </a:r>
              <a:endParaRPr lang="en-US" sz="1400" b="1" dirty="0" smtClean="0">
                <a:ln>
                  <a:solidFill>
                    <a:schemeClr val="accent3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he-IL" sz="1400" b="1" dirty="0" smtClean="0">
                  <a:ln>
                    <a:solidFill>
                      <a:schemeClr val="accent3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שנה רגילה  - עד 30.6</a:t>
              </a:r>
            </a:p>
            <a:p>
              <a:pPr algn="ctr"/>
              <a:r>
                <a:rPr lang="he-IL" sz="1400" b="1" dirty="0" smtClean="0">
                  <a:ln>
                    <a:solidFill>
                      <a:schemeClr val="accent3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שנת בחירות  - עד 30.9</a:t>
              </a:r>
              <a:endParaRPr lang="en-US" sz="1400" b="1" dirty="0" smtClean="0">
                <a:ln>
                  <a:solidFill>
                    <a:schemeClr val="accent3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קבוצה 26"/>
            <p:cNvGrpSpPr/>
            <p:nvPr/>
          </p:nvGrpSpPr>
          <p:grpSpPr>
            <a:xfrm>
              <a:off x="7867294" y="1929339"/>
              <a:ext cx="3299137" cy="1219200"/>
              <a:chOff x="7979432" y="1929339"/>
              <a:chExt cx="3299137" cy="1219200"/>
            </a:xfrm>
          </p:grpSpPr>
          <p:sp>
            <p:nvSpPr>
              <p:cNvPr id="41" name="מלבן מעוגל 40"/>
              <p:cNvSpPr/>
              <p:nvPr/>
            </p:nvSpPr>
            <p:spPr>
              <a:xfrm>
                <a:off x="7979432" y="1929339"/>
                <a:ext cx="3299137" cy="1219200"/>
              </a:xfrm>
              <a:prstGeom prst="roundRect">
                <a:avLst/>
              </a:prstGeom>
              <a:noFill/>
              <a:ln w="82550" cmpd="thinThick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מלבן 20"/>
              <p:cNvSpPr/>
              <p:nvPr/>
            </p:nvSpPr>
            <p:spPr>
              <a:xfrm>
                <a:off x="8174313" y="1976572"/>
                <a:ext cx="2909373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he-IL" sz="1200" b="1" dirty="0" smtClean="0"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  <a:latin typeface="Calibri" panose="020F0502020204030204" pitchFamily="34" charset="0"/>
                    <a:cs typeface="Calibri" panose="020F0502020204030204" pitchFamily="34" charset="0"/>
                  </a:rPr>
                  <a:t>שנה רגילה  - מועד אחרון לאישור תקציב 3 חודשים מיום אישור תקציב בכנסת (31.3)</a:t>
                </a:r>
                <a:r>
                  <a:rPr lang="en-US" sz="1200" b="1" dirty="0" smtClean="0"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he-IL" sz="12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/>
                <a:endParaRPr lang="he-IL" sz="8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/>
                <a:r>
                  <a:rPr lang="he-IL" sz="1200" b="1" dirty="0" smtClean="0"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  <a:latin typeface="Calibri" panose="020F0502020204030204" pitchFamily="34" charset="0"/>
                    <a:cs typeface="Calibri" panose="020F0502020204030204" pitchFamily="34" charset="0"/>
                  </a:rPr>
                  <a:t>שנת בחירות – אם במועד האחרון של שנה רגילה לא יחלפו 6 חודשים מהבחירות אז המועד האחרון יהיה 6 חודשים מיום אישור תקציב בכנסת (30.6)</a:t>
                </a:r>
                <a:endParaRPr lang="en-US" sz="1200" dirty="0"/>
              </a:p>
            </p:txBody>
          </p:sp>
        </p:grpSp>
        <p:sp>
          <p:nvSpPr>
            <p:cNvPr id="29" name="סוגר מרובע ימני 28"/>
            <p:cNvSpPr/>
            <p:nvPr/>
          </p:nvSpPr>
          <p:spPr>
            <a:xfrm rot="5400000">
              <a:off x="9480062" y="3772756"/>
              <a:ext cx="150858" cy="1711557"/>
            </a:xfrm>
            <a:prstGeom prst="rightBracke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62084" y="4750578"/>
              <a:ext cx="229025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השנה עד 30.6.2024</a:t>
              </a:r>
              <a:endParaRPr lang="en-US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he-IL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סוגר מרובע ימני 53"/>
            <p:cNvSpPr/>
            <p:nvPr/>
          </p:nvSpPr>
          <p:spPr>
            <a:xfrm rot="5400000">
              <a:off x="6157721" y="3814483"/>
              <a:ext cx="160378" cy="1667941"/>
            </a:xfrm>
            <a:prstGeom prst="rightBracket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מלבן 31"/>
            <p:cNvSpPr/>
            <p:nvPr/>
          </p:nvSpPr>
          <p:spPr>
            <a:xfrm>
              <a:off x="5127848" y="4738268"/>
              <a:ext cx="22201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e-IL" b="1" dirty="0" smtClean="0">
                  <a:ln>
                    <a:solidFill>
                      <a:schemeClr val="accent3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השנה עד – 30.9.2024</a:t>
              </a:r>
              <a:endParaRPr lang="he-IL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מלבן 1"/>
            <p:cNvSpPr/>
            <p:nvPr/>
          </p:nvSpPr>
          <p:spPr>
            <a:xfrm>
              <a:off x="8452645" y="3963570"/>
              <a:ext cx="21868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altLang="ko-KR" sz="1400" b="1" dirty="0"/>
                <a:t>מועד אחרון לאישור במליאה</a:t>
              </a:r>
              <a:endParaRPr lang="ko-KR" altLang="en-US" sz="1400" b="1" dirty="0"/>
            </a:p>
          </p:txBody>
        </p:sp>
        <p:sp>
          <p:nvSpPr>
            <p:cNvPr id="51" name="מלבן 50"/>
            <p:cNvSpPr/>
            <p:nvPr/>
          </p:nvSpPr>
          <p:spPr>
            <a:xfrm>
              <a:off x="5182525" y="3684332"/>
              <a:ext cx="19139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e-IL" altLang="ko-KR" sz="1400" b="1" dirty="0"/>
                <a:t>מועד אחרון </a:t>
              </a:r>
              <a:r>
                <a:rPr lang="he-IL" altLang="ko-KR" sz="1400" b="1" dirty="0" smtClean="0"/>
                <a:t>לאחר</a:t>
              </a:r>
            </a:p>
            <a:p>
              <a:pPr algn="ctr"/>
              <a:endParaRPr lang="he-IL" altLang="ko-KR" sz="400" b="1" dirty="0" smtClean="0"/>
            </a:p>
            <a:p>
              <a:pPr algn="ctr"/>
              <a:r>
                <a:rPr lang="he-IL" altLang="ko-KR" sz="1400" b="1" dirty="0" smtClean="0"/>
                <a:t> אורכת הממונה</a:t>
              </a:r>
              <a:endParaRPr lang="ko-KR" alt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86348" y="5388814"/>
              <a:ext cx="6659593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1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he-IL" b="1" dirty="0" smtClean="0">
                  <a:solidFill>
                    <a:schemeClr val="bg1"/>
                  </a:solidFill>
                </a:rPr>
                <a:t>לא אושר תקציב במועד האחרון או במועד </a:t>
              </a:r>
              <a:r>
                <a:rPr lang="he-IL" b="1" dirty="0" err="1" smtClean="0">
                  <a:solidFill>
                    <a:schemeClr val="bg1"/>
                  </a:solidFill>
                </a:rPr>
                <a:t>האורכה</a:t>
              </a:r>
              <a:r>
                <a:rPr lang="he-IL" b="1" dirty="0" smtClean="0">
                  <a:solidFill>
                    <a:schemeClr val="bg1"/>
                  </a:solidFill>
                </a:rPr>
                <a:t>, ככל שניתנה :  </a:t>
              </a:r>
            </a:p>
            <a:p>
              <a:pPr algn="r" rtl="1"/>
              <a:r>
                <a:rPr lang="he-IL" b="1" dirty="0">
                  <a:solidFill>
                    <a:schemeClr val="bg1"/>
                  </a:solidFill>
                </a:rPr>
                <a:t> </a:t>
              </a:r>
              <a:r>
                <a:rPr lang="he-IL" b="1" dirty="0" smtClean="0">
                  <a:solidFill>
                    <a:schemeClr val="bg1"/>
                  </a:solidFill>
                </a:rPr>
                <a:t>   1. מועצת הרשות תפוזר אופן אוטומטי</a:t>
              </a:r>
            </a:p>
            <a:p>
              <a:pPr algn="r" rtl="1"/>
              <a:r>
                <a:rPr lang="he-IL" b="1" dirty="0">
                  <a:solidFill>
                    <a:schemeClr val="bg1"/>
                  </a:solidFill>
                </a:rPr>
                <a:t> </a:t>
              </a:r>
              <a:r>
                <a:rPr lang="he-IL" b="1" dirty="0" smtClean="0">
                  <a:solidFill>
                    <a:schemeClr val="bg1"/>
                  </a:solidFill>
                </a:rPr>
                <a:t>   2. סיום כהונת ראש המועצה יהיה לפי החלטת הממונה 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מלבן 56"/>
          <p:cNvSpPr/>
          <p:nvPr/>
        </p:nvSpPr>
        <p:spPr>
          <a:xfrm>
            <a:off x="793887" y="202956"/>
            <a:ext cx="9179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defRPr/>
            </a:pPr>
            <a:r>
              <a:rPr lang="he-IL" sz="4800" b="1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משמעויות באי אישור תקציב 2024 </a:t>
            </a:r>
            <a:endParaRPr lang="he-IL" sz="1000" dirty="0"/>
          </a:p>
        </p:txBody>
      </p:sp>
      <p:grpSp>
        <p:nvGrpSpPr>
          <p:cNvPr id="58" name="קבוצה 57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59" name="תמונה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5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A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0" y="4126377"/>
            <a:ext cx="6942072" cy="830997"/>
            <a:chOff x="-36337" y="1432604"/>
            <a:chExt cx="6942072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9BB38C-A76A-4A1B-9ADD-4893E1B75143}"/>
                </a:ext>
              </a:extLst>
            </p:cNvPr>
            <p:cNvSpPr txBox="1"/>
            <p:nvPr/>
          </p:nvSpPr>
          <p:spPr>
            <a:xfrm>
              <a:off x="6142111" y="1571103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4C500D-B926-4021-ACFA-70AAA8ED0E0E}"/>
                </a:ext>
              </a:extLst>
            </p:cNvPr>
            <p:cNvSpPr txBox="1"/>
            <p:nvPr/>
          </p:nvSpPr>
          <p:spPr>
            <a:xfrm>
              <a:off x="-36337" y="1432604"/>
              <a:ext cx="6093543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he-IL" altLang="ko-KR" sz="2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ישיבות תקציב פרה רולינג עם </a:t>
              </a:r>
            </a:p>
            <a:p>
              <a:pPr algn="r"/>
              <a:r>
                <a:rPr lang="he-IL" altLang="ko-KR" sz="2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המחוז לפני אישור התקציב במועצה</a:t>
              </a:r>
              <a:endParaRPr lang="ko-KR" alt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1987406" y="560748"/>
            <a:ext cx="4869761" cy="881241"/>
            <a:chOff x="2031313" y="785647"/>
            <a:chExt cx="4869761" cy="8812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5BE506-6649-494F-99DB-812EAA418D6C}"/>
                </a:ext>
              </a:extLst>
            </p:cNvPr>
            <p:cNvGrpSpPr/>
            <p:nvPr/>
          </p:nvGrpSpPr>
          <p:grpSpPr>
            <a:xfrm>
              <a:off x="2049370" y="785647"/>
              <a:ext cx="4851704" cy="738664"/>
              <a:chOff x="6835004" y="1528198"/>
              <a:chExt cx="4851704" cy="73866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600E27-EC2E-4924-9649-600955F71A6A}"/>
                  </a:ext>
                </a:extLst>
              </p:cNvPr>
              <p:cNvSpPr txBox="1"/>
              <p:nvPr/>
            </p:nvSpPr>
            <p:spPr>
              <a:xfrm>
                <a:off x="10923084" y="1712864"/>
                <a:ext cx="7636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DC8DBD-9A90-4846-8C7F-EF7BB44931E9}"/>
                  </a:ext>
                </a:extLst>
              </p:cNvPr>
              <p:cNvSpPr txBox="1"/>
              <p:nvPr/>
            </p:nvSpPr>
            <p:spPr>
              <a:xfrm>
                <a:off x="6835004" y="1528198"/>
                <a:ext cx="398928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</a:t>
                </a:r>
                <a:endParaRPr lang="ko-KR" altLang="en-US" sz="24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" name="מלבן 1"/>
            <p:cNvSpPr/>
            <p:nvPr/>
          </p:nvSpPr>
          <p:spPr>
            <a:xfrm>
              <a:off x="2031313" y="835891"/>
              <a:ext cx="399981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he-IL" altLang="ko-KR" sz="2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עד אישור תקציב 2024 במחוז</a:t>
              </a:r>
            </a:p>
            <a:p>
              <a:pPr algn="r"/>
              <a:r>
                <a:rPr lang="he-IL" altLang="ko-KR" sz="2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התנהלות  </a:t>
              </a:r>
              <a:r>
                <a:rPr lang="he-IL" altLang="ko-KR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1/12 על בסיס 2023</a:t>
              </a:r>
              <a:endParaRPr lang="ko-KR" alt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CDC8DBD-9A90-4846-8C7F-EF7BB44931E9}"/>
              </a:ext>
            </a:extLst>
          </p:cNvPr>
          <p:cNvSpPr txBox="1"/>
          <p:nvPr/>
        </p:nvSpPr>
        <p:spPr>
          <a:xfrm>
            <a:off x="1997938" y="1514661"/>
            <a:ext cx="398928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he-IL" altLang="ko-KR" b="1" dirty="0" smtClean="0">
                <a:solidFill>
                  <a:srgbClr val="FFFF00"/>
                </a:solidFill>
                <a:cs typeface="Arial" pitchFamily="34" charset="0"/>
              </a:rPr>
              <a:t>גריעת רכיבים חד פעמיים </a:t>
            </a:r>
            <a:endParaRPr lang="ko-KR" altLang="en-US" sz="2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27898-A485-4B08-BD10-DCFD61522F1E}"/>
              </a:ext>
            </a:extLst>
          </p:cNvPr>
          <p:cNvSpPr txBox="1"/>
          <p:nvPr/>
        </p:nvSpPr>
        <p:spPr>
          <a:xfrm>
            <a:off x="-1477624" y="2068603"/>
            <a:ext cx="7464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תקציבים ביטחוניים </a:t>
            </a: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 גריעה של הסכום שהוכר ב 2023</a:t>
            </a:r>
          </a:p>
          <a:p>
            <a:pPr algn="r" rtl="1"/>
            <a:endParaRPr lang="he-IL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r>
              <a:rPr lang="he-I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ב 2024 צפוי כי יוכרו כ-100 </a:t>
            </a:r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מיליון ₪  </a:t>
            </a:r>
            <a:r>
              <a:rPr lang="he-I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(על </a:t>
            </a:r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בסיס שנת 2022 </a:t>
            </a:r>
            <a:r>
              <a:rPr lang="he-I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 </a:t>
            </a:r>
          </a:p>
          <a:p>
            <a:pPr algn="r" rtl="1"/>
            <a:r>
              <a:rPr lang="he-I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כ-2.5</a:t>
            </a:r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 מסך התקציב המאושר בסך של  כ- 4 מיליארד  לכלל הרשויות לשנת 2023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</a:p>
          <a:p>
            <a:pPr algn="r" rtl="1"/>
            <a:endParaRPr lang="he-IL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r>
              <a:rPr lang="he-I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מענקי הקרן לצמצום פערים </a:t>
            </a: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</a:t>
            </a:r>
            <a:r>
              <a:rPr lang="he-I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כ- 68 מיליון ₪ בשנת 2023 </a:t>
            </a:r>
          </a:p>
          <a:p>
            <a:pPr algn="r" rtl="1"/>
            <a:r>
              <a:rPr lang="he-I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כ-1.7% מסך התקציב המאושר בסך של כ- </a:t>
            </a:r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 מיליארד </a:t>
            </a:r>
            <a:r>
              <a:rPr lang="he-I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לרשויות יו"ש </a:t>
            </a:r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לשנת 2023 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7619338" y="2341969"/>
            <a:ext cx="431881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600" b="1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תקציב 2024</a:t>
            </a:r>
            <a:r>
              <a:rPr lang="en-US" sz="6600" b="1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he-IL" sz="6600" b="1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דגשים</a:t>
            </a:r>
            <a:endParaRPr lang="he-IL" sz="2800" dirty="0"/>
          </a:p>
        </p:txBody>
      </p:sp>
      <p:grpSp>
        <p:nvGrpSpPr>
          <p:cNvPr id="34" name="קבוצה 33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9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A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40FD77-311E-47AF-B1F4-A020FEE05B8F}"/>
              </a:ext>
            </a:extLst>
          </p:cNvPr>
          <p:cNvSpPr txBox="1"/>
          <p:nvPr/>
        </p:nvSpPr>
        <p:spPr>
          <a:xfrm>
            <a:off x="5810300" y="787051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5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27898-A485-4B08-BD10-DCFD61522F1E}"/>
              </a:ext>
            </a:extLst>
          </p:cNvPr>
          <p:cNvSpPr txBox="1"/>
          <p:nvPr/>
        </p:nvSpPr>
        <p:spPr>
          <a:xfrm>
            <a:off x="266007" y="1238739"/>
            <a:ext cx="6198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1400" dirty="0"/>
              <a:t>הגשת תקציב בלתי רגיל (</a:t>
            </a:r>
            <a:r>
              <a:rPr lang="he-IL" sz="1400" dirty="0" err="1"/>
              <a:t>תב"ר</a:t>
            </a:r>
            <a:r>
              <a:rPr lang="he-IL" sz="1400" dirty="0"/>
              <a:t>) מיועד עבור פרויקטים שבמאפיין שלהם הם פרויקטים רב שנתיים והם אינם חלק מהפעילות השוטפת ברשות שמתוקצבים בתקציב </a:t>
            </a:r>
            <a:r>
              <a:rPr lang="he-IL" sz="1400" dirty="0" smtClean="0"/>
              <a:t>הרגיל</a:t>
            </a:r>
            <a:r>
              <a:rPr lang="he-IL" sz="1200" dirty="0" smtClean="0"/>
              <a:t>.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10972-2430-4803-B9B3-739056E499F1}"/>
              </a:ext>
            </a:extLst>
          </p:cNvPr>
          <p:cNvSpPr txBox="1"/>
          <p:nvPr/>
        </p:nvSpPr>
        <p:spPr>
          <a:xfrm>
            <a:off x="1421431" y="816552"/>
            <a:ext cx="464440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he-IL" altLang="ko-K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מהות התב"ר</a:t>
            </a:r>
            <a:endParaRPr lang="ko-KR" altLang="en-US" sz="2400" b="1" dirty="0">
              <a:solidFill>
                <a:schemeClr val="accent5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-40892" y="3856611"/>
            <a:ext cx="6713472" cy="1209838"/>
            <a:chOff x="-27711" y="3208172"/>
            <a:chExt cx="6713472" cy="12098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9BB38C-A76A-4A1B-9ADD-4893E1B75143}"/>
                </a:ext>
              </a:extLst>
            </p:cNvPr>
            <p:cNvSpPr txBox="1"/>
            <p:nvPr/>
          </p:nvSpPr>
          <p:spPr>
            <a:xfrm>
              <a:off x="5922137" y="3208172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4C500D-B926-4021-ACFA-70AAA8ED0E0E}"/>
                </a:ext>
              </a:extLst>
            </p:cNvPr>
            <p:cNvSpPr txBox="1"/>
            <p:nvPr/>
          </p:nvSpPr>
          <p:spPr>
            <a:xfrm>
              <a:off x="-27711" y="3245359"/>
              <a:ext cx="6093543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he-IL" altLang="ko-KR" sz="24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פרויקטים הנדסיים</a:t>
              </a:r>
              <a:endParaRPr lang="ko-KR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D27898-A485-4B08-BD10-DCFD61522F1E}"/>
                </a:ext>
              </a:extLst>
            </p:cNvPr>
            <p:cNvSpPr txBox="1"/>
            <p:nvPr/>
          </p:nvSpPr>
          <p:spPr>
            <a:xfrm>
              <a:off x="784392" y="3679346"/>
              <a:ext cx="55082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 rtl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he-IL" sz="1400" dirty="0"/>
                <a:t>בפרויקטים הנדסיים, יינתן אישור </a:t>
              </a:r>
              <a:r>
                <a:rPr lang="he-IL" sz="1400" dirty="0" err="1"/>
                <a:t>לתב"ר</a:t>
              </a:r>
              <a:r>
                <a:rPr lang="he-IL" sz="1400" dirty="0"/>
                <a:t> רק לאחר הצגת </a:t>
              </a:r>
              <a:r>
                <a:rPr lang="he-IL" sz="1400" dirty="0" smtClean="0"/>
                <a:t>אומדן עלויות באישור מהנדס והיתכנות תקציבית </a:t>
              </a:r>
              <a:r>
                <a:rPr lang="he-IL" sz="1400" dirty="0"/>
                <a:t>למימון הפרויקט </a:t>
              </a:r>
              <a:r>
                <a:rPr lang="he-IL" sz="1400" dirty="0" smtClean="0"/>
                <a:t>כולו</a:t>
              </a:r>
              <a:endPara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610052" y="2121904"/>
            <a:ext cx="6029056" cy="1575881"/>
            <a:chOff x="656705" y="4516137"/>
            <a:chExt cx="6029056" cy="15758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DBF4A0-C34C-4D99-A86D-0E6E6003D24D}"/>
                </a:ext>
              </a:extLst>
            </p:cNvPr>
            <p:cNvSpPr txBox="1"/>
            <p:nvPr/>
          </p:nvSpPr>
          <p:spPr>
            <a:xfrm>
              <a:off x="5922137" y="4516137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B88855-C1C9-4D1F-A604-7D7E68ACE7A1}"/>
                </a:ext>
              </a:extLst>
            </p:cNvPr>
            <p:cNvSpPr txBox="1"/>
            <p:nvPr/>
          </p:nvSpPr>
          <p:spPr>
            <a:xfrm>
              <a:off x="1395351" y="4516137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he-IL" altLang="ko-KR" sz="2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מקור תקציבי</a:t>
              </a:r>
              <a:endParaRPr lang="ko-KR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D27898-A485-4B08-BD10-DCFD61522F1E}"/>
                </a:ext>
              </a:extLst>
            </p:cNvPr>
            <p:cNvSpPr txBox="1"/>
            <p:nvPr/>
          </p:nvSpPr>
          <p:spPr>
            <a:xfrm>
              <a:off x="656705" y="5070135"/>
              <a:ext cx="5807474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 rtl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he-IL" sz="1400" dirty="0"/>
                <a:t>המקור התקציבי של התב"ר מתחיל בדר"כ מהתחייבות של משרד ממשלתי / גוף חיצוני עבור פרויקט ספציפי, ניתן גם לתקצב מקרנות הרשות כשיש צורך בפרויקט שאינו נכלל בפעילות ובתקציב השוטף של הרשות</a:t>
              </a:r>
              <a:endPara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354998" y="5271674"/>
            <a:ext cx="6317582" cy="895652"/>
            <a:chOff x="368179" y="2012168"/>
            <a:chExt cx="6317582" cy="8956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5BE506-6649-494F-99DB-812EAA418D6C}"/>
                </a:ext>
              </a:extLst>
            </p:cNvPr>
            <p:cNvGrpSpPr/>
            <p:nvPr/>
          </p:nvGrpSpPr>
          <p:grpSpPr>
            <a:xfrm>
              <a:off x="1325881" y="2012168"/>
              <a:ext cx="5359880" cy="562152"/>
              <a:chOff x="6110414" y="1528198"/>
              <a:chExt cx="5359880" cy="56215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600E27-EC2E-4924-9649-600955F71A6A}"/>
                  </a:ext>
                </a:extLst>
              </p:cNvPr>
              <p:cNvSpPr txBox="1"/>
              <p:nvPr/>
            </p:nvSpPr>
            <p:spPr>
              <a:xfrm>
                <a:off x="10706670" y="1536352"/>
                <a:ext cx="7636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DC8DBD-9A90-4846-8C7F-EF7BB44931E9}"/>
                  </a:ext>
                </a:extLst>
              </p:cNvPr>
              <p:cNvSpPr txBox="1"/>
              <p:nvPr/>
            </p:nvSpPr>
            <p:spPr>
              <a:xfrm>
                <a:off x="6110414" y="1528198"/>
                <a:ext cx="471387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he-IL" altLang="ko-KR" sz="24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ביצוע </a:t>
                </a:r>
                <a:r>
                  <a:rPr lang="he-IL" altLang="ko-KR" sz="2400" b="1" dirty="0" err="1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תב"ר</a:t>
                </a:r>
                <a:r>
                  <a:rPr lang="he-IL" altLang="ko-KR" sz="24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כפוף לאישור </a:t>
                </a:r>
                <a:r>
                  <a:rPr lang="he-IL" altLang="ko-KR" sz="2400" b="1" dirty="0" err="1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תב"ר</a:t>
                </a:r>
                <a:endParaRPr lang="ko-KR" altLang="en-US" sz="24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" name="מלבן 1"/>
            <p:cNvSpPr/>
            <p:nvPr/>
          </p:nvSpPr>
          <p:spPr>
            <a:xfrm>
              <a:off x="368179" y="2600043"/>
              <a:ext cx="6096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algn="r" rtl="1">
                <a:buFont typeface="Wingdings" panose="05000000000000000000" pitchFamily="2" charset="2"/>
                <a:buChar char="Ø"/>
              </a:pPr>
              <a:r>
                <a:rPr lang="he-IL" sz="1400" dirty="0"/>
                <a:t>אין להתחיל פרויקט שממומן </a:t>
              </a:r>
              <a:r>
                <a:rPr lang="he-IL" sz="1400" dirty="0" err="1"/>
                <a:t>מתב"ר</a:t>
              </a:r>
              <a:r>
                <a:rPr lang="he-IL" sz="1400" dirty="0"/>
                <a:t> לפני אישור התב"ר במשרד הפנים</a:t>
              </a:r>
            </a:p>
          </p:txBody>
        </p:sp>
      </p:grpSp>
      <p:sp>
        <p:nvSpPr>
          <p:cNvPr id="20" name="מלבן 19"/>
          <p:cNvSpPr/>
          <p:nvPr/>
        </p:nvSpPr>
        <p:spPr>
          <a:xfrm>
            <a:off x="8838421" y="2341969"/>
            <a:ext cx="1880643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600" b="1" dirty="0" err="1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תב"ר</a:t>
            </a:r>
            <a:endParaRPr lang="he-IL" sz="6600" b="1" dirty="0" smtClean="0">
              <a:ln w="57150"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2800" dirty="0"/>
          </a:p>
        </p:txBody>
      </p:sp>
      <p:grpSp>
        <p:nvGrpSpPr>
          <p:cNvPr id="23" name="קבוצה 22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8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A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9BB38C-A76A-4A1B-9ADD-4893E1B75143}"/>
              </a:ext>
            </a:extLst>
          </p:cNvPr>
          <p:cNvSpPr txBox="1"/>
          <p:nvPr/>
        </p:nvSpPr>
        <p:spPr>
          <a:xfrm>
            <a:off x="5922137" y="3208172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C500D-B926-4021-ACFA-70AAA8ED0E0E}"/>
              </a:ext>
            </a:extLst>
          </p:cNvPr>
          <p:cNvSpPr txBox="1"/>
          <p:nvPr/>
        </p:nvSpPr>
        <p:spPr>
          <a:xfrm>
            <a:off x="-27711" y="3245359"/>
            <a:ext cx="6093543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he-IL" altLang="ko-K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מענה למשרד הפנים</a:t>
            </a:r>
            <a:endParaRPr lang="ko-KR" altLang="en-US" sz="2400" b="1" dirty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0FD77-311E-47AF-B1F4-A020FEE05B8F}"/>
              </a:ext>
            </a:extLst>
          </p:cNvPr>
          <p:cNvSpPr txBox="1"/>
          <p:nvPr/>
        </p:nvSpPr>
        <p:spPr>
          <a:xfrm>
            <a:off x="5810300" y="787051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5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27898-A485-4B08-BD10-DCFD61522F1E}"/>
              </a:ext>
            </a:extLst>
          </p:cNvPr>
          <p:cNvSpPr txBox="1"/>
          <p:nvPr/>
        </p:nvSpPr>
        <p:spPr>
          <a:xfrm>
            <a:off x="827314" y="1238739"/>
            <a:ext cx="563686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יש להקפיד על הקלטה של כל הישיבות ולהעלות לאתר הרשות כפי שמתחייב בחוק</a:t>
            </a:r>
          </a:p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יש להקפיד לא לערוך שינויים מהותיים </a:t>
            </a:r>
            <a:r>
              <a:rPr lang="he-IL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בפרוטוקלי</a:t>
            </a: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ישיבות.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10972-2430-4803-B9B3-739056E499F1}"/>
              </a:ext>
            </a:extLst>
          </p:cNvPr>
          <p:cNvSpPr txBox="1"/>
          <p:nvPr/>
        </p:nvSpPr>
        <p:spPr>
          <a:xfrm>
            <a:off x="1421431" y="816552"/>
            <a:ext cx="464440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he-IL" altLang="ko-K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תיעוד והקלטות ישיבות מועצה</a:t>
            </a:r>
            <a:endParaRPr lang="ko-KR" altLang="en-US" sz="2400" b="1" dirty="0">
              <a:solidFill>
                <a:schemeClr val="accent5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5BE506-6649-494F-99DB-812EAA418D6C}"/>
              </a:ext>
            </a:extLst>
          </p:cNvPr>
          <p:cNvGrpSpPr/>
          <p:nvPr/>
        </p:nvGrpSpPr>
        <p:grpSpPr>
          <a:xfrm>
            <a:off x="2050471" y="2012168"/>
            <a:ext cx="4635290" cy="562152"/>
            <a:chOff x="6835004" y="1528198"/>
            <a:chExt cx="4635290" cy="5621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00E27-EC2E-4924-9649-600955F71A6A}"/>
                </a:ext>
              </a:extLst>
            </p:cNvPr>
            <p:cNvSpPr txBox="1"/>
            <p:nvPr/>
          </p:nvSpPr>
          <p:spPr>
            <a:xfrm>
              <a:off x="10706670" y="1536352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DC8DBD-9A90-4846-8C7F-EF7BB44931E9}"/>
                </a:ext>
              </a:extLst>
            </p:cNvPr>
            <p:cNvSpPr txBox="1"/>
            <p:nvPr/>
          </p:nvSpPr>
          <p:spPr>
            <a:xfrm>
              <a:off x="6835004" y="1528198"/>
              <a:ext cx="398928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he-IL" altLang="ko-KR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חופש מידע</a:t>
              </a:r>
              <a:endParaRPr lang="ko-KR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DBF4A0-C34C-4D99-A86D-0E6E6003D24D}"/>
              </a:ext>
            </a:extLst>
          </p:cNvPr>
          <p:cNvSpPr txBox="1"/>
          <p:nvPr/>
        </p:nvSpPr>
        <p:spPr>
          <a:xfrm>
            <a:off x="5922137" y="4516137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88855-C1C9-4D1F-A604-7D7E68ACE7A1}"/>
              </a:ext>
            </a:extLst>
          </p:cNvPr>
          <p:cNvSpPr txBox="1"/>
          <p:nvPr/>
        </p:nvSpPr>
        <p:spPr>
          <a:xfrm>
            <a:off x="827315" y="4516137"/>
            <a:ext cx="5212438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he-IL" altLang="ko-K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מיצוי הליכים מול כלל הגורמים ברשות</a:t>
            </a:r>
            <a:endParaRPr lang="ko-KR" altLang="en-US" sz="2400" b="1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27898-A485-4B08-BD10-DCFD61522F1E}"/>
              </a:ext>
            </a:extLst>
          </p:cNvPr>
          <p:cNvSpPr txBox="1"/>
          <p:nvPr/>
        </p:nvSpPr>
        <p:spPr>
          <a:xfrm>
            <a:off x="1819779" y="2454205"/>
            <a:ext cx="464440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יש להקפיד על העברת המידע המבוקש תוך הזמנים הקבועים בחוק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יש לאפשר לחברי מועצה לעיין בחומרים שהם זכאיים להם ו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D27898-A485-4B08-BD10-DCFD61522F1E}"/>
              </a:ext>
            </a:extLst>
          </p:cNvPr>
          <p:cNvSpPr txBox="1"/>
          <p:nvPr/>
        </p:nvSpPr>
        <p:spPr>
          <a:xfrm>
            <a:off x="1261572" y="5070135"/>
            <a:ext cx="520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כאשר מתקבלות פניות ללא אסמכתאות אנו מפנים את הפונים למיצוי הליכים ברשות ויש לשתף עימם פעולה.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D27898-A485-4B08-BD10-DCFD61522F1E}"/>
              </a:ext>
            </a:extLst>
          </p:cNvPr>
          <p:cNvSpPr txBox="1"/>
          <p:nvPr/>
        </p:nvSpPr>
        <p:spPr>
          <a:xfrm>
            <a:off x="1395351" y="3662707"/>
            <a:ext cx="516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כאשר מתקבלת פניה להתייחסות ממשרד הפנים </a:t>
            </a:r>
            <a:r>
              <a:rPr lang="he-IL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ילרוב</a:t>
            </a: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יש לצרף </a:t>
            </a:r>
            <a:r>
              <a:rPr lang="he-IL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חוו"ד</a:t>
            </a: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יועמ"</a:t>
            </a:r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ש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להקפיד על מתן מענה תוך 7 ימים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7818112" y="2341969"/>
            <a:ext cx="392126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600" b="1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פניות ציבור</a:t>
            </a:r>
            <a:r>
              <a:rPr lang="en-US" sz="6600" b="1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he-IL" sz="6600" b="1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דגשים</a:t>
            </a:r>
            <a:endParaRPr lang="he-IL" sz="2800" dirty="0"/>
          </a:p>
        </p:txBody>
      </p:sp>
      <p:grpSp>
        <p:nvGrpSpPr>
          <p:cNvPr id="23" name="קבוצה 22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27" name="תמונה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8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A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r="13151"/>
          <a:stretch/>
        </p:blipFill>
        <p:spPr>
          <a:xfrm rot="5400000">
            <a:off x="3995181" y="4031197"/>
            <a:ext cx="1609138" cy="1312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9941" b="27126"/>
          <a:stretch/>
        </p:blipFill>
        <p:spPr>
          <a:xfrm>
            <a:off x="8137069" y="716448"/>
            <a:ext cx="1293466" cy="1583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8" b="13186"/>
          <a:stretch/>
        </p:blipFill>
        <p:spPr>
          <a:xfrm>
            <a:off x="2277228" y="741288"/>
            <a:ext cx="1326044" cy="1658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 b="23904"/>
          <a:stretch/>
        </p:blipFill>
        <p:spPr>
          <a:xfrm>
            <a:off x="2284289" y="3838007"/>
            <a:ext cx="1318983" cy="1660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4" r="12216" b="21391"/>
          <a:stretch/>
        </p:blipFill>
        <p:spPr>
          <a:xfrm>
            <a:off x="523269" y="3827642"/>
            <a:ext cx="1345213" cy="168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" r="8183"/>
          <a:stretch/>
        </p:blipFill>
        <p:spPr>
          <a:xfrm rot="5400000">
            <a:off x="248757" y="875564"/>
            <a:ext cx="1697456" cy="1351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8209" b="25445"/>
          <a:stretch/>
        </p:blipFill>
        <p:spPr>
          <a:xfrm>
            <a:off x="6567623" y="3822797"/>
            <a:ext cx="1325496" cy="1631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1724" r="24902" b="6521"/>
          <a:stretch/>
        </p:blipFill>
        <p:spPr>
          <a:xfrm rot="5400000">
            <a:off x="10032783" y="3938192"/>
            <a:ext cx="1539764" cy="1268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2" b="14031"/>
          <a:stretch/>
        </p:blipFill>
        <p:spPr>
          <a:xfrm rot="5400000">
            <a:off x="3983586" y="900388"/>
            <a:ext cx="1650553" cy="1348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14"/>
          <a:stretch/>
        </p:blipFill>
        <p:spPr>
          <a:xfrm>
            <a:off x="6221281" y="709585"/>
            <a:ext cx="1250300" cy="1580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12"/>
          <a:srcRect l="1" r="14184"/>
          <a:stretch/>
        </p:blipFill>
        <p:spPr>
          <a:xfrm>
            <a:off x="10168651" y="112830"/>
            <a:ext cx="1661864" cy="1998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868844" y="2162975"/>
            <a:ext cx="22435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רו"ח תמי נאסה</a:t>
            </a:r>
          </a:p>
          <a:p>
            <a:pPr lvl="0" algn="ctr" rtl="1">
              <a:defRPr/>
            </a:pPr>
            <a:r>
              <a:rPr lang="he-IL" sz="1400" b="1" dirty="0" smtClean="0"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הממונה על הישובים הישראליים ביהודה והשומרון</a:t>
            </a:r>
            <a:endParaRPr lang="he-IL" altLang="ko-KR" sz="1400" b="1" dirty="0">
              <a:solidFill>
                <a:prstClr val="black">
                  <a:lumMod val="75000"/>
                  <a:lumOff val="25000"/>
                </a:prst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8129824" y="2354845"/>
            <a:ext cx="1307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שמרית בן דוד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מנהלת לשכה</a:t>
            </a:r>
          </a:p>
        </p:txBody>
      </p:sp>
      <p:sp>
        <p:nvSpPr>
          <p:cNvPr id="17" name="מלבן 16"/>
          <p:cNvSpPr/>
          <p:nvPr/>
        </p:nvSpPr>
        <p:spPr>
          <a:xfrm>
            <a:off x="6422622" y="5457721"/>
            <a:ext cx="17298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אפרת כהן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ממונה רישוי עסקים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ובקרת רשויות</a:t>
            </a:r>
          </a:p>
        </p:txBody>
      </p:sp>
      <p:sp>
        <p:nvSpPr>
          <p:cNvPr id="19" name="מלבן 18"/>
          <p:cNvSpPr/>
          <p:nvPr/>
        </p:nvSpPr>
        <p:spPr>
          <a:xfrm>
            <a:off x="10053146" y="5354425"/>
            <a:ext cx="1417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גדי קרן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מפקח קייטנות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בקרה פיננסית</a:t>
            </a:r>
          </a:p>
        </p:txBody>
      </p:sp>
      <p:sp>
        <p:nvSpPr>
          <p:cNvPr id="20" name="מלבן 19"/>
          <p:cNvSpPr/>
          <p:nvPr/>
        </p:nvSpPr>
        <p:spPr>
          <a:xfrm>
            <a:off x="420392" y="5483665"/>
            <a:ext cx="1422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רחלי </a:t>
            </a:r>
            <a:r>
              <a:rPr kumimoji="0" lang="he-I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גפט</a:t>
            </a:r>
            <a:endParaRPr kumimoji="0" lang="he-IL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63500">
                  <a:srgbClr val="249ED2">
                    <a:lumMod val="75000"/>
                    <a:alpha val="40000"/>
                  </a:srgbClr>
                </a:glow>
              </a:effectLst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רכזת בקרה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(סטודנטית)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249ED2">
                    <a:lumMod val="75000"/>
                    <a:alpha val="40000"/>
                  </a:srgbClr>
                </a:glow>
              </a:effectLst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8320134" y="5384665"/>
            <a:ext cx="1273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רן אלון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חירום </a:t>
            </a:r>
            <a:r>
              <a:rPr kumimoji="0" lang="he-I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ופס"ח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249ED2">
                    <a:lumMod val="75000"/>
                    <a:alpha val="40000"/>
                  </a:srgbClr>
                </a:glow>
              </a:effectLst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3871199" y="2385711"/>
            <a:ext cx="1733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חגי ברוכיאן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ממונה רשויות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בקרת על ופיתוח</a:t>
            </a:r>
          </a:p>
        </p:txBody>
      </p:sp>
      <p:sp>
        <p:nvSpPr>
          <p:cNvPr id="23" name="מלבן 22"/>
          <p:cNvSpPr/>
          <p:nvPr/>
        </p:nvSpPr>
        <p:spPr>
          <a:xfrm>
            <a:off x="2179378" y="2366787"/>
            <a:ext cx="1477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גאולה צפניה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ממונה רשויות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בקרה פיננסית</a:t>
            </a:r>
          </a:p>
        </p:txBody>
      </p:sp>
      <p:sp>
        <p:nvSpPr>
          <p:cNvPr id="24" name="מלבן 23"/>
          <p:cNvSpPr/>
          <p:nvPr/>
        </p:nvSpPr>
        <p:spPr>
          <a:xfrm>
            <a:off x="483160" y="2383283"/>
            <a:ext cx="1477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אייל גבריאלי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ממונה רשויות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בקרה פיננסית</a:t>
            </a:r>
          </a:p>
        </p:txBody>
      </p:sp>
      <p:sp>
        <p:nvSpPr>
          <p:cNvPr id="25" name="מלבן 24"/>
          <p:cNvSpPr/>
          <p:nvPr/>
        </p:nvSpPr>
        <p:spPr>
          <a:xfrm>
            <a:off x="4160943" y="5443400"/>
            <a:ext cx="1150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אבי גפן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רכז בקרה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(סטודנט</a:t>
            </a:r>
            <a:r>
              <a:rPr kumimoji="0" lang="he-I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2189605" y="5452856"/>
            <a:ext cx="15389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יעקב </a:t>
            </a:r>
            <a:r>
              <a:rPr kumimoji="0" lang="he-I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גרינוולד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249ED2">
                    <a:lumMod val="75000"/>
                    <a:alpha val="40000"/>
                  </a:srgbClr>
                </a:glow>
              </a:effectLst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רכז בקרה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(סטודנט)</a:t>
            </a:r>
          </a:p>
        </p:txBody>
      </p:sp>
      <p:sp>
        <p:nvSpPr>
          <p:cNvPr id="28" name="מלבן 27"/>
          <p:cNvSpPr/>
          <p:nvPr/>
        </p:nvSpPr>
        <p:spPr>
          <a:xfrm>
            <a:off x="6266896" y="2274646"/>
            <a:ext cx="11873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אבנר כהן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תכנון וחקיקה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249ED2">
                      <a:lumMod val="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(מתנדב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"/>
          <a:stretch/>
        </p:blipFill>
        <p:spPr>
          <a:xfrm>
            <a:off x="8336418" y="3827423"/>
            <a:ext cx="1228065" cy="1527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סוגר מרובע ימני 17"/>
          <p:cNvSpPr/>
          <p:nvPr/>
        </p:nvSpPr>
        <p:spPr>
          <a:xfrm rot="16200000" flipH="1">
            <a:off x="2896070" y="1623563"/>
            <a:ext cx="92876" cy="3874720"/>
          </a:xfrm>
          <a:prstGeom prst="rightBracket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3165" y="3579137"/>
            <a:ext cx="2183610" cy="30777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צוות בקרה פיננסית ופיתוח </a:t>
            </a:r>
            <a:endParaRPr kumimoji="0" lang="he-IL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סוגר מרובע ימני 31"/>
          <p:cNvSpPr/>
          <p:nvPr/>
        </p:nvSpPr>
        <p:spPr>
          <a:xfrm rot="16200000" flipH="1">
            <a:off x="9155758" y="4603884"/>
            <a:ext cx="92876" cy="3874720"/>
          </a:xfrm>
          <a:prstGeom prst="rightBracket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93120" y="6544092"/>
            <a:ext cx="18208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צוות  רגולציה מוניציפלית</a:t>
            </a:r>
            <a:endParaRPr kumimoji="0" lang="he-IL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סוגר מרובע ימני 33"/>
          <p:cNvSpPr/>
          <p:nvPr/>
        </p:nvSpPr>
        <p:spPr>
          <a:xfrm rot="16200000" flipH="1">
            <a:off x="2642699" y="4656475"/>
            <a:ext cx="92876" cy="3874720"/>
          </a:xfrm>
          <a:prstGeom prst="rightBracket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7081" y="6593835"/>
            <a:ext cx="15241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צוות תאום ובקרה</a:t>
            </a:r>
            <a:endParaRPr kumimoji="0" lang="he-IL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סוגר מרובע ימני 35"/>
          <p:cNvSpPr/>
          <p:nvPr/>
        </p:nvSpPr>
        <p:spPr>
          <a:xfrm rot="16200000" flipH="1">
            <a:off x="6863550" y="2860913"/>
            <a:ext cx="117838" cy="1339997"/>
          </a:xfrm>
          <a:prstGeom prst="rightBracket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34983" y="3560097"/>
            <a:ext cx="774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תכנון</a:t>
            </a:r>
            <a:endParaRPr kumimoji="0" lang="he-IL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סוגר מרובע ימני 37"/>
          <p:cNvSpPr/>
          <p:nvPr/>
        </p:nvSpPr>
        <p:spPr>
          <a:xfrm rot="16200000" flipH="1">
            <a:off x="8800950" y="2831180"/>
            <a:ext cx="117838" cy="1339997"/>
          </a:xfrm>
          <a:prstGeom prst="rightBracket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45192" y="3530911"/>
            <a:ext cx="11868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לשכת הממונה</a:t>
            </a:r>
            <a:endParaRPr kumimoji="0" lang="he-IL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3546169" y="-74369"/>
            <a:ext cx="42370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Guttman Yad-Brush" panose="02010401010101010101" pitchFamily="2" charset="-79"/>
                <a:cs typeface="Guttman Yad-Brush" panose="02010401010101010101" pitchFamily="2" charset="-79"/>
              </a:rPr>
              <a:t>יו"ש עם מי </a:t>
            </a:r>
            <a:r>
              <a:rPr kumimoji="0" lang="he-IL" sz="3200" b="1" i="0" u="none" strike="noStrike" kern="1200" cap="none" spc="0" normalizeH="0" baseline="0" noProof="0" dirty="0" smtClean="0">
                <a:ln w="0"/>
                <a:solidFill>
                  <a:srgbClr val="FFFF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Guttman Yad-Brush" panose="02010401010101010101" pitchFamily="2" charset="-79"/>
                <a:cs typeface="Guttman Yad-Brush" panose="02010401010101010101" pitchFamily="2" charset="-79"/>
              </a:rPr>
              <a:t>לעבוד !</a:t>
            </a:r>
            <a:endParaRPr kumimoji="0" lang="he-IL" sz="3200" b="1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9462175" y="6019784"/>
            <a:ext cx="2599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en-US" altLang="ko-KR" sz="1400" u="sng" dirty="0"/>
              <a:t>gadike@moin.gov.il</a:t>
            </a:r>
          </a:p>
          <a:p>
            <a:pPr lvl="0" algn="ctr" rtl="1">
              <a:defRPr/>
            </a:pPr>
            <a:r>
              <a:rPr lang="en-US" altLang="ko-KR" sz="1400" dirty="0"/>
              <a:t>073-3320648</a:t>
            </a:r>
            <a:endParaRPr lang="he-IL" sz="1400" dirty="0"/>
          </a:p>
        </p:txBody>
      </p:sp>
      <p:sp>
        <p:nvSpPr>
          <p:cNvPr id="30" name="מלבן 29"/>
          <p:cNvSpPr/>
          <p:nvPr/>
        </p:nvSpPr>
        <p:spPr>
          <a:xfrm>
            <a:off x="7778568" y="6055499"/>
            <a:ext cx="2347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en-US" altLang="ko-KR" sz="1400" u="sng" dirty="0" smtClean="0"/>
              <a:t>RanAl@moin.gov.il</a:t>
            </a:r>
          </a:p>
          <a:p>
            <a:pPr lvl="0" algn="ctr" rtl="1">
              <a:defRPr/>
            </a:pPr>
            <a:r>
              <a:rPr lang="en-US" altLang="ko-KR" sz="1400" dirty="0" smtClean="0"/>
              <a:t>073-3320523</a:t>
            </a:r>
            <a:endParaRPr lang="he-IL" sz="1400" dirty="0"/>
          </a:p>
        </p:txBody>
      </p:sp>
      <p:sp>
        <p:nvSpPr>
          <p:cNvPr id="31" name="מלבן 30"/>
          <p:cNvSpPr/>
          <p:nvPr/>
        </p:nvSpPr>
        <p:spPr>
          <a:xfrm>
            <a:off x="5852089" y="6075650"/>
            <a:ext cx="2838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en-US" altLang="ko-KR" sz="1400" u="sng" dirty="0"/>
              <a:t>efratco@moin.gov.il</a:t>
            </a:r>
          </a:p>
          <a:p>
            <a:pPr lvl="0" algn="ctr" rtl="1">
              <a:defRPr/>
            </a:pPr>
            <a:r>
              <a:rPr lang="en-US" altLang="ko-KR" sz="1400" dirty="0"/>
              <a:t>073-3320643</a:t>
            </a:r>
          </a:p>
        </p:txBody>
      </p:sp>
      <p:sp>
        <p:nvSpPr>
          <p:cNvPr id="40" name="מלבן 39"/>
          <p:cNvSpPr/>
          <p:nvPr/>
        </p:nvSpPr>
        <p:spPr>
          <a:xfrm>
            <a:off x="3680829" y="6060615"/>
            <a:ext cx="2475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u="sng" dirty="0"/>
              <a:t>Avrahamge@moin.gov.i</a:t>
            </a:r>
            <a:r>
              <a:rPr lang="en-US" sz="1400" b="1" u="sng" dirty="0"/>
              <a:t>l</a:t>
            </a:r>
            <a:endParaRPr lang="he-IL" sz="1400" b="1" dirty="0"/>
          </a:p>
          <a:p>
            <a:pPr lvl="0" algn="ctr" rtl="1">
              <a:defRPr/>
            </a:pPr>
            <a:r>
              <a:rPr lang="en-US" sz="1400" dirty="0"/>
              <a:t>073-3320649</a:t>
            </a:r>
          </a:p>
        </p:txBody>
      </p:sp>
      <p:sp>
        <p:nvSpPr>
          <p:cNvPr id="41" name="מלבן 40"/>
          <p:cNvSpPr/>
          <p:nvPr/>
        </p:nvSpPr>
        <p:spPr>
          <a:xfrm>
            <a:off x="1848388" y="6066999"/>
            <a:ext cx="2267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u="sng" dirty="0"/>
              <a:t>YakovGR@moin.gov.i</a:t>
            </a:r>
            <a:r>
              <a:rPr lang="en-US" sz="1400" dirty="0"/>
              <a:t>l</a:t>
            </a:r>
          </a:p>
          <a:p>
            <a:pPr lvl="0" algn="ctr" rtl="1">
              <a:defRPr/>
            </a:pPr>
            <a:r>
              <a:rPr lang="en-US" sz="1400" dirty="0"/>
              <a:t>073-3320651</a:t>
            </a:r>
          </a:p>
        </p:txBody>
      </p:sp>
      <p:sp>
        <p:nvSpPr>
          <p:cNvPr id="42" name="מלבן 41"/>
          <p:cNvSpPr/>
          <p:nvPr/>
        </p:nvSpPr>
        <p:spPr>
          <a:xfrm>
            <a:off x="-1980029" y="607565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1400" u="sng" dirty="0"/>
              <a:t>racheldeb@moin.gov.i</a:t>
            </a:r>
            <a:r>
              <a:rPr lang="en-US" sz="1400" b="1" dirty="0"/>
              <a:t>l</a:t>
            </a:r>
          </a:p>
          <a:p>
            <a:pPr lvl="0" algn="ctr">
              <a:defRPr/>
            </a:pPr>
            <a:r>
              <a:rPr lang="en-US" sz="1400" dirty="0"/>
              <a:t>073-3320645</a:t>
            </a:r>
            <a:endParaRPr lang="he-IL" sz="1400" dirty="0"/>
          </a:p>
        </p:txBody>
      </p:sp>
      <p:sp>
        <p:nvSpPr>
          <p:cNvPr id="43" name="מלבן 42"/>
          <p:cNvSpPr/>
          <p:nvPr/>
        </p:nvSpPr>
        <p:spPr>
          <a:xfrm>
            <a:off x="7578926" y="2953755"/>
            <a:ext cx="2519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en-US" altLang="ko-KR" sz="1400" u="sng" dirty="0"/>
              <a:t>shimritbe@moin.gov.il</a:t>
            </a:r>
          </a:p>
          <a:p>
            <a:pPr lvl="0" algn="ctr" rtl="1">
              <a:defRPr/>
            </a:pPr>
            <a:r>
              <a:rPr lang="en-US" altLang="ko-KR" sz="1400" dirty="0"/>
              <a:t>073-3320644</a:t>
            </a:r>
          </a:p>
        </p:txBody>
      </p:sp>
      <p:sp>
        <p:nvSpPr>
          <p:cNvPr id="44" name="מלבן 43"/>
          <p:cNvSpPr/>
          <p:nvPr/>
        </p:nvSpPr>
        <p:spPr>
          <a:xfrm>
            <a:off x="5664698" y="2973106"/>
            <a:ext cx="2353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en-US" altLang="ko-KR" sz="1400" u="sng" dirty="0"/>
              <a:t>avnerco@moin.gov.il</a:t>
            </a:r>
          </a:p>
          <a:p>
            <a:pPr lvl="0" algn="ctr" rtl="1">
              <a:defRPr/>
            </a:pPr>
            <a:r>
              <a:rPr lang="en-US" altLang="ko-KR" sz="1400" dirty="0"/>
              <a:t>073-3320650</a:t>
            </a:r>
          </a:p>
        </p:txBody>
      </p:sp>
      <p:sp>
        <p:nvSpPr>
          <p:cNvPr id="45" name="מלבן 44"/>
          <p:cNvSpPr/>
          <p:nvPr/>
        </p:nvSpPr>
        <p:spPr>
          <a:xfrm>
            <a:off x="1414339" y="3045432"/>
            <a:ext cx="2877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u="sng" dirty="0" smtClean="0"/>
              <a:t>Geulats@moin.gov.il</a:t>
            </a:r>
            <a:endParaRPr lang="he-IL" altLang="ko-KR" sz="1400" b="1" dirty="0"/>
          </a:p>
          <a:p>
            <a:pPr lvl="0" algn="ctr" rtl="1">
              <a:defRPr/>
            </a:pPr>
            <a:r>
              <a:rPr lang="en-US" altLang="ko-KR" sz="1400" dirty="0"/>
              <a:t>073-3320641</a:t>
            </a:r>
            <a:endParaRPr lang="he-IL" sz="1400" dirty="0"/>
          </a:p>
        </p:txBody>
      </p:sp>
      <p:sp>
        <p:nvSpPr>
          <p:cNvPr id="46" name="מלבן 45"/>
          <p:cNvSpPr/>
          <p:nvPr/>
        </p:nvSpPr>
        <p:spPr>
          <a:xfrm>
            <a:off x="-46143" y="3049499"/>
            <a:ext cx="2353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en-US" altLang="ko-KR" sz="1400" b="1" u="sng" dirty="0"/>
              <a:t>E</a:t>
            </a:r>
            <a:r>
              <a:rPr lang="en-US" altLang="ko-KR" sz="1400" u="sng" dirty="0"/>
              <a:t>yalga@moin.gov.il</a:t>
            </a:r>
            <a:endParaRPr lang="he-IL" altLang="ko-KR" sz="1400" u="sng" dirty="0"/>
          </a:p>
          <a:p>
            <a:pPr lvl="0" algn="ctr" rtl="1">
              <a:defRPr/>
            </a:pPr>
            <a:r>
              <a:rPr lang="en-US" altLang="ko-KR" sz="1400" dirty="0"/>
              <a:t>073-3320641</a:t>
            </a:r>
            <a:endParaRPr lang="en-US" altLang="ko-KR" sz="1400" u="sng" dirty="0"/>
          </a:p>
        </p:txBody>
      </p:sp>
      <p:sp>
        <p:nvSpPr>
          <p:cNvPr id="47" name="מלבן 46"/>
          <p:cNvSpPr/>
          <p:nvPr/>
        </p:nvSpPr>
        <p:spPr>
          <a:xfrm>
            <a:off x="3592238" y="3045024"/>
            <a:ext cx="2427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en-US" altLang="ko-KR" sz="1400" u="sng" dirty="0" smtClean="0">
                <a:latin typeface="+mj-lt"/>
              </a:rPr>
              <a:t>HagaiBa@moin.gov.il</a:t>
            </a:r>
            <a:endParaRPr lang="he-IL" altLang="ko-KR" sz="1400" dirty="0">
              <a:latin typeface="+mj-lt"/>
            </a:endParaRPr>
          </a:p>
          <a:p>
            <a:pPr lvl="0" algn="ctr" rtl="1">
              <a:defRPr/>
            </a:pPr>
            <a:r>
              <a:rPr lang="en-US" altLang="ko-KR" sz="1400" dirty="0">
                <a:latin typeface="+mj-lt"/>
              </a:rPr>
              <a:t>073-3320652</a:t>
            </a:r>
            <a:endParaRPr lang="he-IL" altLang="ko-K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379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612606">
            <a:off x="8949733" y="3419742"/>
            <a:ext cx="2527542" cy="414595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697617" y="-853947"/>
            <a:ext cx="3929485" cy="6446982"/>
          </a:xfrm>
          <a:prstGeom prst="rect">
            <a:avLst/>
          </a:prstGeom>
        </p:spPr>
      </p:pic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>
          <a:xfrm>
            <a:off x="332765" y="268234"/>
            <a:ext cx="11573197" cy="724247"/>
          </a:xfrm>
        </p:spPr>
        <p:txBody>
          <a:bodyPr/>
          <a:lstStyle/>
          <a:p>
            <a:r>
              <a:rPr lang="he-IL" sz="6600" b="1" dirty="0" smtClean="0"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מחוז יו"ש  - תעודת זהות</a:t>
            </a:r>
            <a:endParaRPr lang="he-IL" sz="6600" b="1" dirty="0">
              <a:effectLst>
                <a:glow rad="101600">
                  <a:schemeClr val="tx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68" y="-45041"/>
            <a:ext cx="3319596" cy="6903041"/>
          </a:xfrm>
          <a:prstGeom prst="rect">
            <a:avLst/>
          </a:prstGeom>
        </p:spPr>
      </p:pic>
      <p:sp>
        <p:nvSpPr>
          <p:cNvPr id="15" name="מלבן 14"/>
          <p:cNvSpPr/>
          <p:nvPr/>
        </p:nvSpPr>
        <p:spPr>
          <a:xfrm>
            <a:off x="7019138" y="1280756"/>
            <a:ext cx="278381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86">
              <a:lnSpc>
                <a:spcPct val="150000"/>
              </a:lnSpc>
              <a:defRPr/>
            </a:pPr>
            <a:r>
              <a:rPr lang="he-IL" sz="3600" b="1" dirty="0">
                <a:ln w="0"/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  <a:p>
            <a:pPr lvl="0" algn="ctr" defTabSz="914286">
              <a:lnSpc>
                <a:spcPct val="150000"/>
              </a:lnSpc>
              <a:defRPr/>
            </a:pPr>
            <a:r>
              <a:rPr lang="he-IL" sz="3600" b="1" dirty="0">
                <a:ln w="0"/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רשויות</a:t>
            </a:r>
            <a:r>
              <a:rPr lang="he-IL" b="1" dirty="0">
                <a:ln w="0"/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 defTabSz="914286">
              <a:lnSpc>
                <a:spcPct val="150000"/>
              </a:lnSpc>
              <a:defRPr/>
            </a:pPr>
            <a:r>
              <a:rPr lang="he-IL" b="1" dirty="0" smtClean="0">
                <a:ln w="0"/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עיריות</a:t>
            </a:r>
          </a:p>
          <a:p>
            <a:pPr lvl="0" algn="ctr" defTabSz="914286">
              <a:lnSpc>
                <a:spcPct val="150000"/>
              </a:lnSpc>
              <a:defRPr/>
            </a:pPr>
            <a:r>
              <a:rPr lang="he-IL" b="1" dirty="0" smtClean="0">
                <a:ln w="0"/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מועצות </a:t>
            </a:r>
            <a:r>
              <a:rPr lang="he-I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אזוריות</a:t>
            </a:r>
          </a:p>
          <a:p>
            <a:pPr lvl="0" algn="ctr" defTabSz="914286">
              <a:lnSpc>
                <a:spcPct val="150000"/>
              </a:lnSpc>
              <a:defRPr/>
            </a:pPr>
            <a:r>
              <a:rPr lang="he-IL" b="1" dirty="0" smtClean="0">
                <a:ln w="0"/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מועצות מקומיות</a:t>
            </a:r>
          </a:p>
          <a:p>
            <a:pPr lvl="0" algn="ctr" defTabSz="914286">
              <a:lnSpc>
                <a:spcPct val="150000"/>
              </a:lnSpc>
              <a:defRPr/>
            </a:pPr>
            <a:r>
              <a:rPr lang="he-I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מנהלת </a:t>
            </a:r>
            <a:r>
              <a:rPr lang="he-IL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חברון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he-IL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914286">
              <a:lnSpc>
                <a:spcPct val="150000"/>
              </a:lnSpc>
              <a:defRPr/>
            </a:pPr>
            <a:r>
              <a:rPr lang="he-IL" b="1" dirty="0" smtClean="0">
                <a:ln w="0"/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ועדים מקומיים</a:t>
            </a:r>
            <a:endParaRPr lang="he-IL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85;p2"/>
          <p:cNvSpPr/>
          <p:nvPr/>
        </p:nvSpPr>
        <p:spPr>
          <a:xfrm>
            <a:off x="897994" y="3085016"/>
            <a:ext cx="347660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w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אוכלוסייה </a:t>
            </a:r>
            <a:r>
              <a:rPr kumimoji="0" lang="iw-IL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בגידו</a:t>
            </a:r>
            <a:r>
              <a:rPr kumimoji="0" lang="iw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ל </a:t>
            </a:r>
            <a:r>
              <a:rPr kumimoji="0" lang="iw-IL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מוא</a:t>
            </a: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ץ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w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חצי </a:t>
            </a:r>
            <a:r>
              <a:rPr kumimoji="0" lang="iw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מיליון תושבים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w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</a:t>
            </a:r>
            <a:r>
              <a:rPr kumimoji="0" lang="iw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גידול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בשנה</a:t>
            </a:r>
            <a:r>
              <a:rPr kumimoji="0" lang="iw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3.5%)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Google Shape;90;p2"/>
          <p:cNvSpPr txBox="1"/>
          <p:nvPr/>
        </p:nvSpPr>
        <p:spPr>
          <a:xfrm>
            <a:off x="1214545" y="1801802"/>
            <a:ext cx="2999985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28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lang="iw-IL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25% </a:t>
            </a:r>
            <a:r>
              <a:rPr lang="he-IL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w-IL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משטח המדינה</a:t>
            </a:r>
            <a:endParaRPr sz="25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w-IL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פריסה גיאוגרפית רחבה</a:t>
            </a:r>
            <a:endParaRPr sz="25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Google Shape;91;p2"/>
          <p:cNvSpPr/>
          <p:nvPr/>
        </p:nvSpPr>
        <p:spPr>
          <a:xfrm>
            <a:off x="672583" y="4353352"/>
            <a:ext cx="3476601" cy="131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7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28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w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ממשקים ייחודיים עם הצבא והמנהל האזרחי</a:t>
            </a:r>
            <a:r>
              <a:rPr kumimoji="0" lang="iw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Google Shape;93;p2"/>
          <p:cNvSpPr/>
          <p:nvPr/>
        </p:nvSpPr>
        <p:spPr>
          <a:xfrm>
            <a:off x="457858" y="5706024"/>
            <a:ext cx="3476601" cy="131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7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28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w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תנופת פיתוח </a:t>
            </a:r>
            <a:r>
              <a:rPr kumimoji="0" lang="iw-IL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מתמשכת </a:t>
            </a:r>
            <a:endParaRPr kumimoji="0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444" l="4000" r="100000">
                        <a14:foregroundMark x1="83556" y1="33333" x2="83556" y2="33333"/>
                        <a14:foregroundMark x1="49778" y1="22667" x2="49778" y2="22667"/>
                        <a14:foregroundMark x1="33333" y1="33333" x2="33333" y2="33333"/>
                        <a14:foregroundMark x1="45778" y1="76889" x2="45778" y2="76889"/>
                        <a14:foregroundMark x1="39556" y1="79556" x2="39556" y2="7955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9" y="3166622"/>
            <a:ext cx="1044728" cy="1044728"/>
          </a:xfrm>
          <a:prstGeom prst="rect">
            <a:avLst/>
          </a:prstGeom>
        </p:spPr>
      </p:pic>
      <p:sp>
        <p:nvSpPr>
          <p:cNvPr id="22" name="קשת 21"/>
          <p:cNvSpPr/>
          <p:nvPr/>
        </p:nvSpPr>
        <p:spPr>
          <a:xfrm rot="5614698">
            <a:off x="2854808" y="3557930"/>
            <a:ext cx="1321786" cy="2930169"/>
          </a:xfrm>
          <a:prstGeom prst="arc">
            <a:avLst>
              <a:gd name="adj1" fmla="val 15919792"/>
              <a:gd name="adj2" fmla="val 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46" b="89744" l="9800" r="89978">
                        <a14:foregroundMark x1="45880" y1="58120" x2="45880" y2="58120"/>
                        <a14:foregroundMark x1="42094" y1="73504" x2="42094" y2="73504"/>
                        <a14:foregroundMark x1="47439" y1="52991" x2="39866" y2="82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6939" y="4554698"/>
            <a:ext cx="1755072" cy="91467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427164" flipV="1">
            <a:off x="531565" y="3657972"/>
            <a:ext cx="1621677" cy="81850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67" b="99329" l="9735" r="89971">
                        <a14:foregroundMark x1="46608" y1="32886" x2="46608" y2="32886"/>
                        <a14:foregroundMark x1="45723" y1="14765" x2="45723" y2="14765"/>
                        <a14:foregroundMark x1="48378" y1="22819" x2="48378" y2="22819"/>
                        <a14:foregroundMark x1="40708" y1="29530" x2="40708" y2="29530"/>
                        <a14:foregroundMark x1="63717" y1="67114" x2="63717" y2="67114"/>
                        <a14:foregroundMark x1="60767" y1="60403" x2="60767" y2="60403"/>
                        <a14:backgroundMark x1="56932" y1="73154" x2="56932" y2="73154"/>
                        <a14:backgroundMark x1="43363" y1="22819" x2="43363" y2="22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6876" y="1880263"/>
            <a:ext cx="1779167" cy="78199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4353" y="2332129"/>
            <a:ext cx="1621677" cy="713294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1" b="95150" l="7828" r="92368">
                        <a14:backgroundMark x1="36399" y1="42263" x2="36399" y2="42263"/>
                        <a14:backgroundMark x1="25636" y1="29099" x2="23092" y2="63048"/>
                        <a14:backgroundMark x1="22701" y1="63510" x2="30528" y2="78522"/>
                        <a14:backgroundMark x1="33072" y1="33487" x2="51859" y2="44111"/>
                        <a14:backgroundMark x1="51859" y1="44573" x2="54012" y2="53580"/>
                        <a14:backgroundMark x1="53816" y1="53580" x2="47945" y2="66282"/>
                        <a14:backgroundMark x1="54207" y1="59584" x2="54207" y2="59584"/>
                        <a14:backgroundMark x1="50489" y1="62587" x2="50489" y2="62587"/>
                        <a14:backgroundMark x1="53620" y1="68822" x2="53620" y2="68822"/>
                        <a14:backgroundMark x1="46380" y1="68129" x2="46380" y2="68129"/>
                        <a14:backgroundMark x1="49706" y1="69053" x2="49706" y2="69053"/>
                        <a14:backgroundMark x1="47750" y1="69284" x2="47750" y2="69284"/>
                        <a14:backgroundMark x1="45597" y1="69284" x2="45597" y2="69284"/>
                        <a14:backgroundMark x1="43444" y1="70208" x2="43444" y2="70208"/>
                        <a14:backgroundMark x1="40705" y1="70901" x2="40705" y2="70901"/>
                        <a14:backgroundMark x1="55577" y1="83603" x2="48337" y2="89376"/>
                        <a14:backgroundMark x1="40900" y1="83834" x2="31898" y2="75520"/>
                        <a14:backgroundMark x1="40900" y1="52425" x2="34638" y2="63972"/>
                        <a14:backgroundMark x1="50685" y1="64665" x2="50685" y2="64665"/>
                        <a14:backgroundMark x1="67515" y1="49192" x2="67515" y2="49192"/>
                        <a14:backgroundMark x1="57339" y1="52656" x2="57339" y2="52656"/>
                        <a14:backgroundMark x1="56556" y1="50577" x2="56556" y2="50577"/>
                        <a14:backgroundMark x1="18004" y1="56120" x2="18004" y2="56120"/>
                        <a14:backgroundMark x1="17808" y1="60970" x2="17808" y2="60970"/>
                        <a14:backgroundMark x1="16243" y1="44111" x2="16243" y2="44111"/>
                        <a14:backgroundMark x1="40900" y1="26790" x2="40900" y2="26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6040" y="5731333"/>
            <a:ext cx="1035240" cy="877219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57" y="5796415"/>
            <a:ext cx="1707028" cy="993734"/>
          </a:xfrm>
          <a:prstGeom prst="rect">
            <a:avLst/>
          </a:prstGeom>
        </p:spPr>
      </p:pic>
      <p:grpSp>
        <p:nvGrpSpPr>
          <p:cNvPr id="21" name="קבוצה 20"/>
          <p:cNvGrpSpPr/>
          <p:nvPr/>
        </p:nvGrpSpPr>
        <p:grpSpPr>
          <a:xfrm>
            <a:off x="-100344" y="79720"/>
            <a:ext cx="2413256" cy="1333445"/>
            <a:chOff x="9742549" y="110678"/>
            <a:chExt cx="2425313" cy="1416615"/>
          </a:xfrm>
        </p:grpSpPr>
        <p:pic>
          <p:nvPicPr>
            <p:cNvPr id="25" name="תמונה 2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544" y="110678"/>
              <a:ext cx="690967" cy="85334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ct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549246" y="2783813"/>
            <a:ext cx="96926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he-IL" sz="1100" dirty="0" smtClean="0"/>
              <a:t>שער שומרון</a:t>
            </a:r>
            <a:endParaRPr lang="he-IL" sz="1100" dirty="0"/>
          </a:p>
        </p:txBody>
      </p:sp>
      <p:sp>
        <p:nvSpPr>
          <p:cNvPr id="4" name="אליפסה 3"/>
          <p:cNvSpPr/>
          <p:nvPr/>
        </p:nvSpPr>
        <p:spPr>
          <a:xfrm>
            <a:off x="9738360" y="2748127"/>
            <a:ext cx="111407" cy="113945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תמונה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091" y="-16699"/>
            <a:ext cx="3319596" cy="6903041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9558669" y="2776469"/>
            <a:ext cx="969264" cy="297296"/>
            <a:chOff x="9558669" y="2776469"/>
            <a:chExt cx="969264" cy="297296"/>
          </a:xfrm>
        </p:grpSpPr>
        <p:sp>
          <p:nvSpPr>
            <p:cNvPr id="32" name="TextBox 31"/>
            <p:cNvSpPr txBox="1"/>
            <p:nvPr/>
          </p:nvSpPr>
          <p:spPr>
            <a:xfrm>
              <a:off x="9558669" y="2812155"/>
              <a:ext cx="96926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1"/>
              <a:r>
                <a:rPr lang="he-IL" sz="1100" dirty="0" smtClean="0"/>
                <a:t>שער שומרון</a:t>
              </a:r>
              <a:endParaRPr lang="he-IL" sz="1100" dirty="0"/>
            </a:p>
          </p:txBody>
        </p:sp>
        <p:sp>
          <p:nvSpPr>
            <p:cNvPr id="33" name="אליפסה 32"/>
            <p:cNvSpPr/>
            <p:nvPr/>
          </p:nvSpPr>
          <p:spPr>
            <a:xfrm>
              <a:off x="9747783" y="2776469"/>
              <a:ext cx="111407" cy="11394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1743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לבן 21"/>
          <p:cNvSpPr/>
          <p:nvPr/>
        </p:nvSpPr>
        <p:spPr>
          <a:xfrm>
            <a:off x="-852" y="0"/>
            <a:ext cx="12192852" cy="1427933"/>
          </a:xfrm>
          <a:prstGeom prst="rect">
            <a:avLst/>
          </a:prstGeom>
          <a:solidFill>
            <a:srgbClr val="64A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03E58DAD-2B93-4A7F-8ABB-44005BFE5B18}"/>
              </a:ext>
            </a:extLst>
          </p:cNvPr>
          <p:cNvSpPr/>
          <p:nvPr/>
        </p:nvSpPr>
        <p:spPr>
          <a:xfrm>
            <a:off x="1200150" y="3785077"/>
            <a:ext cx="1771650" cy="986947"/>
          </a:xfrm>
          <a:prstGeom prst="flowChartPunchedTa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D2FEEF5E-8C9D-4310-A35A-E5B4206B1B63}"/>
              </a:ext>
            </a:extLst>
          </p:cNvPr>
          <p:cNvSpPr/>
          <p:nvPr/>
        </p:nvSpPr>
        <p:spPr>
          <a:xfrm>
            <a:off x="1066799" y="3619500"/>
            <a:ext cx="133351" cy="25947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unched Tape 9">
            <a:extLst>
              <a:ext uri="{FF2B5EF4-FFF2-40B4-BE49-F238E27FC236}">
                <a16:creationId xmlns:a16="http://schemas.microsoft.com/office/drawing/2014/main" id="{19B49E58-CE09-4BB8-A8F3-CFD9B82892FE}"/>
              </a:ext>
            </a:extLst>
          </p:cNvPr>
          <p:cNvSpPr/>
          <p:nvPr/>
        </p:nvSpPr>
        <p:spPr>
          <a:xfrm>
            <a:off x="3710244" y="2955007"/>
            <a:ext cx="1771650" cy="986947"/>
          </a:xfrm>
          <a:prstGeom prst="flowChartPunchedTa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10">
            <a:extLst>
              <a:ext uri="{FF2B5EF4-FFF2-40B4-BE49-F238E27FC236}">
                <a16:creationId xmlns:a16="http://schemas.microsoft.com/office/drawing/2014/main" id="{4AB3A7B1-36F2-49BC-9DF4-2B4C5E5C2779}"/>
              </a:ext>
            </a:extLst>
          </p:cNvPr>
          <p:cNvSpPr/>
          <p:nvPr/>
        </p:nvSpPr>
        <p:spPr>
          <a:xfrm>
            <a:off x="3576893" y="2789430"/>
            <a:ext cx="133351" cy="25947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unched Tape 15">
            <a:extLst>
              <a:ext uri="{FF2B5EF4-FFF2-40B4-BE49-F238E27FC236}">
                <a16:creationId xmlns:a16="http://schemas.microsoft.com/office/drawing/2014/main" id="{3D42EDE6-1883-419F-8858-40E04454AB63}"/>
              </a:ext>
            </a:extLst>
          </p:cNvPr>
          <p:cNvSpPr/>
          <p:nvPr/>
        </p:nvSpPr>
        <p:spPr>
          <a:xfrm>
            <a:off x="6419850" y="2208066"/>
            <a:ext cx="1771650" cy="986947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6">
            <a:extLst>
              <a:ext uri="{FF2B5EF4-FFF2-40B4-BE49-F238E27FC236}">
                <a16:creationId xmlns:a16="http://schemas.microsoft.com/office/drawing/2014/main" id="{EA62028B-F071-47B7-B619-AA549911BBF5}"/>
              </a:ext>
            </a:extLst>
          </p:cNvPr>
          <p:cNvSpPr/>
          <p:nvPr/>
        </p:nvSpPr>
        <p:spPr>
          <a:xfrm>
            <a:off x="6286499" y="2042489"/>
            <a:ext cx="133351" cy="25947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unched Tape 21">
            <a:extLst>
              <a:ext uri="{FF2B5EF4-FFF2-40B4-BE49-F238E27FC236}">
                <a16:creationId xmlns:a16="http://schemas.microsoft.com/office/drawing/2014/main" id="{13A902AB-E20B-4259-837F-DD010E2E4ED4}"/>
              </a:ext>
            </a:extLst>
          </p:cNvPr>
          <p:cNvSpPr/>
          <p:nvPr/>
        </p:nvSpPr>
        <p:spPr>
          <a:xfrm>
            <a:off x="9029700" y="1492712"/>
            <a:ext cx="1771650" cy="986947"/>
          </a:xfrm>
          <a:prstGeom prst="flowChartPunched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Top Corners Rounded 22">
            <a:extLst>
              <a:ext uri="{FF2B5EF4-FFF2-40B4-BE49-F238E27FC236}">
                <a16:creationId xmlns:a16="http://schemas.microsoft.com/office/drawing/2014/main" id="{293A78B5-BF3A-475A-9AE2-2D020E30A184}"/>
              </a:ext>
            </a:extLst>
          </p:cNvPr>
          <p:cNvSpPr/>
          <p:nvPr/>
        </p:nvSpPr>
        <p:spPr>
          <a:xfrm>
            <a:off x="8896349" y="1327135"/>
            <a:ext cx="133351" cy="25947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29700" y="2649292"/>
            <a:ext cx="251780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ln>
                  <a:solidFill>
                    <a:schemeClr val="accent4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ריבונות צבאית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מפקד כוחות הביטחון באזור – אלוף פיקוד מרכז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מתפ"ש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  - אחראי על המנהל אזרחי אשר מיישם את המדיניות האזרחית ומדיניות הממשלה בתחומים האזרחיים ביו"ש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63361" y="3152484"/>
            <a:ext cx="189885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286" rtl="1">
              <a:defRPr/>
            </a:pPr>
            <a:r>
              <a:rPr lang="he-IL" dirty="0">
                <a:ln>
                  <a:solidFill>
                    <a:schemeClr val="accent3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סמכות סטטוטורית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ייחודית לממונה על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היישובים הישראליים ביו"ש-</a:t>
            </a:r>
          </a:p>
          <a:p>
            <a:pPr marL="285750" lvl="0" indent="-285750" algn="r" defTabSz="914286" rtl="1">
              <a:buFont typeface="Arial" panose="020B0604020202020204" pitchFamily="34" charset="0"/>
              <a:buChar char="•"/>
              <a:defRPr/>
            </a:pP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מקביל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לסמכויות שר \ מנכ"ל בתוך הקו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הירוק</a:t>
            </a:r>
          </a:p>
          <a:p>
            <a:pPr marL="285750" indent="-285750" algn="r" defTabSz="914286" rtl="1">
              <a:buFont typeface="Arial" panose="020B0604020202020204" pitchFamily="34" charset="0"/>
              <a:buChar char="•"/>
              <a:defRPr/>
            </a:pP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מקביל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לקמ"ט פנים מול מנהל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האזרחי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9848" y="4680580"/>
            <a:ext cx="200486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n>
                  <a:solidFill>
                    <a:schemeClr val="accent1"/>
                  </a:solidFill>
                </a:ln>
              </a:rPr>
              <a:t>    תכנון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err="1" smtClean="0"/>
              <a:t>מת"ע</a:t>
            </a:r>
            <a:r>
              <a:rPr lang="he-IL" dirty="0" smtClean="0"/>
              <a:t> – מקביל למועצה הארצית לתכנון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/>
              <a:t>ועדות משנה – מקביל </a:t>
            </a:r>
            <a:r>
              <a:rPr lang="he-IL" dirty="0" err="1" smtClean="0"/>
              <a:t>לועדה</a:t>
            </a:r>
            <a:r>
              <a:rPr lang="he-IL" dirty="0" smtClean="0"/>
              <a:t> המחוזית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29217" y="3941954"/>
            <a:ext cx="2606063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he-IL" dirty="0" smtClean="0">
                <a:ln>
                  <a:solidFill>
                    <a:schemeClr val="accent2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חוק </a:t>
            </a:r>
            <a:r>
              <a:rPr lang="he-IL" dirty="0">
                <a:ln>
                  <a:solidFill>
                    <a:schemeClr val="accent2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נפרד ושונה </a:t>
            </a:r>
            <a:endParaRPr lang="he-IL" dirty="0" smtClean="0">
              <a:ln>
                <a:solidFill>
                  <a:schemeClr val="accent2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he-IL" dirty="0" smtClean="0">
                <a:ln>
                  <a:solidFill>
                    <a:schemeClr val="accent2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מהקו </a:t>
            </a:r>
            <a:r>
              <a:rPr lang="he-IL" dirty="0">
                <a:ln>
                  <a:solidFill>
                    <a:schemeClr val="accent2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הירוק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מבוסס על שכבות חקיקה מנדטוריות שחלות בכל האזור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חוק ישראלי – מוחל על תחומי ההתיישבות הישראלית ביו"ש  באמצעות צווי אלוף  </a:t>
            </a:r>
          </a:p>
        </p:txBody>
      </p:sp>
      <p:sp>
        <p:nvSpPr>
          <p:cNvPr id="31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1819700" y="4037085"/>
            <a:ext cx="485166" cy="4829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4312738" y="3137790"/>
            <a:ext cx="566662" cy="60809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3" name="תמונה 3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987" r="89956">
                        <a14:foregroundMark x1="60699" y1="66364" x2="60699" y2="66364"/>
                        <a14:foregroundMark x1="78166" y1="32727" x2="78166" y2="32727"/>
                        <a14:foregroundMark x1="62009" y1="31818" x2="62009" y2="31818"/>
                        <a14:foregroundMark x1="26201" y1="29545" x2="26201" y2="29545"/>
                        <a14:foregroundMark x1="12664" y1="33182" x2="12664" y2="33182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6684" y="1506568"/>
            <a:ext cx="917681" cy="881615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64" l="9441" r="89510">
                        <a14:foregroundMark x1="43007" y1="13068" x2="43007" y2="13068"/>
                        <a14:foregroundMark x1="43007" y1="17045" x2="43007" y2="17045"/>
                        <a14:foregroundMark x1="41608" y1="24432" x2="41608" y2="24432"/>
                        <a14:foregroundMark x1="42308" y1="27273" x2="42308" y2="27273"/>
                        <a14:foregroundMark x1="41259" y1="26136" x2="41259" y2="2613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3345" y="2410468"/>
            <a:ext cx="1024659" cy="63055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6"/>
          <a:srcRect t="14873" b="22132"/>
          <a:stretch/>
        </p:blipFill>
        <p:spPr>
          <a:xfrm>
            <a:off x="1" y="57150"/>
            <a:ext cx="5589610" cy="1371600"/>
          </a:xfrm>
          <a:prstGeom prst="rect">
            <a:avLst/>
          </a:prstGeom>
        </p:spPr>
      </p:pic>
      <p:grpSp>
        <p:nvGrpSpPr>
          <p:cNvPr id="23" name="קבוצה 22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6A31F6AF-976E-4CC5-A598-8F4A5704FB5C}"/>
              </a:ext>
            </a:extLst>
          </p:cNvPr>
          <p:cNvSpPr/>
          <p:nvPr/>
        </p:nvSpPr>
        <p:spPr>
          <a:xfrm>
            <a:off x="8880309" y="3398"/>
            <a:ext cx="3311691" cy="6861600"/>
          </a:xfrm>
          <a:prstGeom prst="rect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>
              <a:defRPr/>
            </a:pPr>
            <a:endParaRPr lang="he-IL" sz="3600" b="1" dirty="0" smtClean="0">
              <a:ln w="57150"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ctr">
              <a:defRPr/>
            </a:pPr>
            <a:r>
              <a:rPr lang="he-IL" sz="3600" b="1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מפת השלטון המקומי הנבחר בבחירות 2024</a:t>
            </a:r>
            <a:endParaRPr lang="he-IL" sz="3600" b="1" dirty="0">
              <a:ln w="57150"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938DC1-B730-49B8-AA7F-DA0D2D39FFAA}"/>
              </a:ext>
            </a:extLst>
          </p:cNvPr>
          <p:cNvSpPr txBox="1"/>
          <p:nvPr/>
        </p:nvSpPr>
        <p:spPr>
          <a:xfrm>
            <a:off x="423921" y="2266307"/>
            <a:ext cx="2328112" cy="120032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7F94564-3C3B-4525-926A-42A9E1489DE2}"/>
              </a:ext>
            </a:extLst>
          </p:cNvPr>
          <p:cNvSpPr/>
          <p:nvPr/>
        </p:nvSpPr>
        <p:spPr>
          <a:xfrm>
            <a:off x="1468949" y="482664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7EE90666-1123-424A-930B-788E09282C79}"/>
              </a:ext>
            </a:extLst>
          </p:cNvPr>
          <p:cNvSpPr/>
          <p:nvPr/>
        </p:nvSpPr>
        <p:spPr>
          <a:xfrm>
            <a:off x="1468949" y="2011234"/>
            <a:ext cx="7204194" cy="132104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34">
            <a:extLst>
              <a:ext uri="{FF2B5EF4-FFF2-40B4-BE49-F238E27FC236}">
                <a16:creationId xmlns:a16="http://schemas.microsoft.com/office/drawing/2014/main" id="{757BC629-030C-47F1-A011-556BF9A1D30F}"/>
              </a:ext>
            </a:extLst>
          </p:cNvPr>
          <p:cNvSpPr/>
          <p:nvPr/>
        </p:nvSpPr>
        <p:spPr>
          <a:xfrm>
            <a:off x="1468949" y="3539804"/>
            <a:ext cx="7204194" cy="1321040"/>
          </a:xfrm>
          <a:prstGeom prst="rect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A155C7-6C1A-4F81-A99D-270623D2F4FB}"/>
              </a:ext>
            </a:extLst>
          </p:cNvPr>
          <p:cNvSpPr txBox="1"/>
          <p:nvPr/>
        </p:nvSpPr>
        <p:spPr>
          <a:xfrm>
            <a:off x="2066936" y="728348"/>
            <a:ext cx="5266798" cy="707886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he-IL" altLang="ko-KR" sz="4000" b="1" dirty="0" smtClean="0">
                <a:ln w="19050">
                  <a:solidFill>
                    <a:schemeClr val="accent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ראשי רשויות חדשים</a:t>
            </a:r>
            <a:endParaRPr lang="ko-KR" altLang="en-US" sz="4000" b="1" dirty="0">
              <a:ln w="19050">
                <a:solidFill>
                  <a:schemeClr val="accent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39">
            <a:extLst>
              <a:ext uri="{FF2B5EF4-FFF2-40B4-BE49-F238E27FC236}">
                <a16:creationId xmlns:a16="http://schemas.microsoft.com/office/drawing/2014/main" id="{4409AE71-87F0-4477-A459-7D78C0AFCB65}"/>
              </a:ext>
            </a:extLst>
          </p:cNvPr>
          <p:cNvSpPr/>
          <p:nvPr/>
        </p:nvSpPr>
        <p:spPr>
          <a:xfrm>
            <a:off x="7540900" y="649331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43">
            <a:extLst>
              <a:ext uri="{FF2B5EF4-FFF2-40B4-BE49-F238E27FC236}">
                <a16:creationId xmlns:a16="http://schemas.microsoft.com/office/drawing/2014/main" id="{FE75EBBD-FAD7-4457-8F01-1CC721A65038}"/>
              </a:ext>
            </a:extLst>
          </p:cNvPr>
          <p:cNvSpPr/>
          <p:nvPr/>
        </p:nvSpPr>
        <p:spPr>
          <a:xfrm>
            <a:off x="7540900" y="2168487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48">
            <a:extLst>
              <a:ext uri="{FF2B5EF4-FFF2-40B4-BE49-F238E27FC236}">
                <a16:creationId xmlns:a16="http://schemas.microsoft.com/office/drawing/2014/main" id="{A59448C8-BCF2-4AA6-BFCB-8938C01C42B3}"/>
              </a:ext>
            </a:extLst>
          </p:cNvPr>
          <p:cNvSpPr/>
          <p:nvPr/>
        </p:nvSpPr>
        <p:spPr>
          <a:xfrm>
            <a:off x="7540900" y="3687643"/>
            <a:ext cx="792088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Box 1"/>
          <p:cNvSpPr txBox="1"/>
          <p:nvPr/>
        </p:nvSpPr>
        <p:spPr>
          <a:xfrm>
            <a:off x="7540900" y="648424"/>
            <a:ext cx="828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bg1"/>
                </a:solidFill>
              </a:rPr>
              <a:t>11</a:t>
            </a:r>
            <a:endParaRPr lang="he-IL" sz="4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04016" y="2159515"/>
            <a:ext cx="828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bg1"/>
                </a:solidFill>
              </a:rPr>
              <a:t>14</a:t>
            </a:r>
            <a:endParaRPr lang="he-IL" sz="4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A155C7-6C1A-4F81-A99D-270623D2F4FB}"/>
              </a:ext>
            </a:extLst>
          </p:cNvPr>
          <p:cNvSpPr txBox="1"/>
          <p:nvPr/>
        </p:nvSpPr>
        <p:spPr>
          <a:xfrm>
            <a:off x="2030052" y="2210588"/>
            <a:ext cx="5266798" cy="707886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he-IL" altLang="ko-KR" sz="4000" b="1" dirty="0" smtClean="0">
                <a:ln w="19050">
                  <a:solidFill>
                    <a:schemeClr val="accent2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ראשי רשויות ותיקים</a:t>
            </a:r>
            <a:endParaRPr lang="ko-KR" altLang="en-US" sz="4000" b="1" dirty="0">
              <a:ln w="19050">
                <a:solidFill>
                  <a:schemeClr val="accent2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30534" y="3822077"/>
            <a:ext cx="8282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</a:rPr>
              <a:t>316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792435" y="3731344"/>
            <a:ext cx="2473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altLang="ko-KR" sz="4000" b="1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חברי מועצה</a:t>
            </a:r>
            <a:endParaRPr lang="ko-KR" altLang="en-US" sz="4000" b="1" dirty="0"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757BC629-030C-47F1-A011-556BF9A1D30F}"/>
              </a:ext>
            </a:extLst>
          </p:cNvPr>
          <p:cNvSpPr/>
          <p:nvPr/>
        </p:nvSpPr>
        <p:spPr>
          <a:xfrm>
            <a:off x="1468949" y="5069043"/>
            <a:ext cx="7204194" cy="132104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18" name="Oval 48">
            <a:extLst>
              <a:ext uri="{FF2B5EF4-FFF2-40B4-BE49-F238E27FC236}">
                <a16:creationId xmlns:a16="http://schemas.microsoft.com/office/drawing/2014/main" id="{A59448C8-BCF2-4AA6-BFCB-8938C01C42B3}"/>
              </a:ext>
            </a:extLst>
          </p:cNvPr>
          <p:cNvSpPr/>
          <p:nvPr/>
        </p:nvSpPr>
        <p:spPr>
          <a:xfrm>
            <a:off x="7577049" y="528645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ko-KR" altLang="en-US" sz="2700" dirty="0"/>
          </a:p>
        </p:txBody>
      </p:sp>
      <p:sp>
        <p:nvSpPr>
          <p:cNvPr id="22" name="מלבן 21"/>
          <p:cNvSpPr/>
          <p:nvPr/>
        </p:nvSpPr>
        <p:spPr>
          <a:xfrm>
            <a:off x="1871043" y="5330159"/>
            <a:ext cx="5431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altLang="ko-KR" sz="4000" b="1" dirty="0" smtClean="0">
                <a:ln w="19050">
                  <a:solidFill>
                    <a:schemeClr val="accent4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מינויי הממונה לחברי מועצה</a:t>
            </a:r>
            <a:endParaRPr lang="ko-KR" altLang="en-US" sz="4000" b="1" dirty="0">
              <a:ln w="19050">
                <a:solidFill>
                  <a:schemeClr val="accent4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קבוצה 25"/>
          <p:cNvGrpSpPr/>
          <p:nvPr/>
        </p:nvGrpSpPr>
        <p:grpSpPr>
          <a:xfrm>
            <a:off x="-82044" y="89549"/>
            <a:ext cx="1550993" cy="955826"/>
            <a:chOff x="9742549" y="110678"/>
            <a:chExt cx="2425313" cy="1416615"/>
          </a:xfrm>
        </p:grpSpPr>
        <p:pic>
          <p:nvPicPr>
            <p:cNvPr id="27" name="תמונה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544" y="110678"/>
              <a:ext cx="690967" cy="85334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49ED2">
                      <a:lumMod val="75000"/>
                    </a:srgbClr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ct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49ED2">
                      <a:lumMod val="75000"/>
                    </a:srgbClr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249ED2">
                    <a:lumMod val="75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33" name="קבוצה 32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37" name="תמונה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A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368715" y="622900"/>
            <a:ext cx="6465455" cy="55048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0294" y="1905219"/>
            <a:ext cx="7429061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3" algn="ctr">
              <a:defRPr/>
            </a:pPr>
            <a:r>
              <a:rPr kumimoji="0" lang="he-IL" sz="8800" b="1" i="0" u="none" strike="noStrike" kern="1200" cap="none" spc="0" normalizeH="0" baseline="0" noProof="0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מחוז יו"ש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8800" b="1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עולמות תוכן</a:t>
            </a:r>
            <a:r>
              <a:rPr kumimoji="0" lang="he-IL" sz="8800" b="1" i="0" u="none" strike="noStrike" kern="1200" cap="none" spc="0" normalizeH="0" baseline="0" noProof="0" dirty="0" smtClean="0">
                <a:ln w="57150"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9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1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-852" y="0"/>
            <a:ext cx="12192852" cy="1427933"/>
          </a:xfrm>
          <a:prstGeom prst="rect">
            <a:avLst/>
          </a:prstGeom>
          <a:solidFill>
            <a:srgbClr val="64A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12907" t="22656" r="34871" b="25716"/>
          <a:stretch/>
        </p:blipFill>
        <p:spPr>
          <a:xfrm>
            <a:off x="854015" y="1414158"/>
            <a:ext cx="10507584" cy="5310910"/>
          </a:xfrm>
          <a:prstGeom prst="rect">
            <a:avLst/>
          </a:prstGeom>
        </p:spPr>
      </p:pic>
      <p:grpSp>
        <p:nvGrpSpPr>
          <p:cNvPr id="4" name="קבוצה 3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" name="אליפסה 1"/>
          <p:cNvSpPr/>
          <p:nvPr/>
        </p:nvSpPr>
        <p:spPr>
          <a:xfrm>
            <a:off x="707366" y="2441275"/>
            <a:ext cx="146649" cy="138023"/>
          </a:xfrm>
          <a:prstGeom prst="ellipse">
            <a:avLst/>
          </a:prstGeom>
          <a:solidFill>
            <a:srgbClr val="DDF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004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-852" y="0"/>
            <a:ext cx="12192852" cy="1427933"/>
          </a:xfrm>
          <a:prstGeom prst="rect">
            <a:avLst/>
          </a:prstGeom>
          <a:solidFill>
            <a:srgbClr val="64A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13526" t="27399" r="35612" b="25354"/>
          <a:stretch/>
        </p:blipFill>
        <p:spPr>
          <a:xfrm>
            <a:off x="853453" y="1559615"/>
            <a:ext cx="10484242" cy="5298385"/>
          </a:xfrm>
          <a:prstGeom prst="rect">
            <a:avLst/>
          </a:prstGeom>
        </p:spPr>
      </p:pic>
      <p:grpSp>
        <p:nvGrpSpPr>
          <p:cNvPr id="7" name="קבוצה 6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10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-852" y="0"/>
            <a:ext cx="12192852" cy="1427933"/>
          </a:xfrm>
          <a:prstGeom prst="rect">
            <a:avLst/>
          </a:prstGeom>
          <a:solidFill>
            <a:srgbClr val="64A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13185" t="23692" r="34748" b="24922"/>
          <a:stretch/>
        </p:blipFill>
        <p:spPr>
          <a:xfrm>
            <a:off x="1028155" y="1583208"/>
            <a:ext cx="10373225" cy="5098282"/>
          </a:xfrm>
          <a:prstGeom prst="rect">
            <a:avLst/>
          </a:prstGeom>
        </p:spPr>
      </p:pic>
      <p:grpSp>
        <p:nvGrpSpPr>
          <p:cNvPr id="7" name="קבוצה 6"/>
          <p:cNvGrpSpPr/>
          <p:nvPr/>
        </p:nvGrpSpPr>
        <p:grpSpPr>
          <a:xfrm>
            <a:off x="9778744" y="94399"/>
            <a:ext cx="2413256" cy="1354092"/>
            <a:chOff x="9742549" y="88743"/>
            <a:chExt cx="2425313" cy="143855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292" y="88743"/>
              <a:ext cx="690967" cy="8533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42549" y="906044"/>
              <a:ext cx="2425313" cy="621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משרד הפנים</a:t>
              </a:r>
            </a:p>
            <a:p>
              <a:pPr marL="0" marR="0" lvl="0" indent="0" algn="r" defTabSz="91428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הממונה ביהודה ושומרון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21138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התאמה אישית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9914</TotalTime>
  <Words>945</Words>
  <Application>Microsoft Office PowerPoint</Application>
  <PresentationFormat>מסך רחב</PresentationFormat>
  <Paragraphs>282</Paragraphs>
  <Slides>16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16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David</vt:lpstr>
      <vt:lpstr>FZShuTi</vt:lpstr>
      <vt:lpstr>Guttman Yad-Brush</vt:lpstr>
      <vt:lpstr>Wingdings</vt:lpstr>
      <vt:lpstr>Contents Slide Master</vt:lpstr>
      <vt:lpstr>Section Break Slide Master</vt:lpstr>
      <vt:lpstr>1_Contents Slide Master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תמי נאסה</cp:lastModifiedBy>
  <cp:revision>201</cp:revision>
  <dcterms:created xsi:type="dcterms:W3CDTF">2020-01-20T05:08:25Z</dcterms:created>
  <dcterms:modified xsi:type="dcterms:W3CDTF">2024-03-27T09:46:10Z</dcterms:modified>
</cp:coreProperties>
</file>